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92" r:id="rId5"/>
    <p:sldId id="261" r:id="rId6"/>
    <p:sldId id="257" r:id="rId7"/>
    <p:sldId id="286" r:id="rId8"/>
    <p:sldId id="258" r:id="rId9"/>
    <p:sldId id="262" r:id="rId10"/>
    <p:sldId id="263" r:id="rId11"/>
    <p:sldId id="265" r:id="rId12"/>
    <p:sldId id="287" r:id="rId13"/>
    <p:sldId id="268" r:id="rId14"/>
    <p:sldId id="266" r:id="rId15"/>
    <p:sldId id="284" r:id="rId16"/>
    <p:sldId id="267" r:id="rId17"/>
    <p:sldId id="285" r:id="rId18"/>
    <p:sldId id="269" r:id="rId19"/>
    <p:sldId id="270" r:id="rId20"/>
    <p:sldId id="271" r:id="rId21"/>
    <p:sldId id="272" r:id="rId22"/>
    <p:sldId id="283" r:id="rId23"/>
    <p:sldId id="288" r:id="rId24"/>
    <p:sldId id="289" r:id="rId25"/>
    <p:sldId id="273" r:id="rId26"/>
    <p:sldId id="274" r:id="rId27"/>
    <p:sldId id="275" r:id="rId28"/>
    <p:sldId id="276" r:id="rId29"/>
    <p:sldId id="282" r:id="rId30"/>
    <p:sldId id="290" r:id="rId31"/>
    <p:sldId id="277" r:id="rId32"/>
    <p:sldId id="280" r:id="rId33"/>
    <p:sldId id="278" r:id="rId34"/>
    <p:sldId id="279" r:id="rId35"/>
    <p:sldId id="281" r:id="rId36"/>
    <p:sldId id="291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7D2F"/>
    <a:srgbClr val="FFE699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92746"/>
  </p:normalViewPr>
  <p:slideViewPr>
    <p:cSldViewPr snapToGrid="0">
      <p:cViewPr varScale="1">
        <p:scale>
          <a:sx n="114" d="100"/>
          <a:sy n="11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2021/4/27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779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83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74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374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52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67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691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05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758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768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70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56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479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21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6695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738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1333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48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720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50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1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81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27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9173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64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343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510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1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行程（</a:t>
            </a:r>
            <a:r>
              <a:rPr kumimoji="1" lang="en-US" altLang="zh-TW" dirty="0"/>
              <a:t>process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47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command</a:t>
            </a:r>
            <a:r>
              <a:rPr kumimoji="1" lang="zh-TW" altLang="en-US" dirty="0"/>
              <a:t>模式的設定法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/>
              <a:t>myname</a:t>
            </a:r>
            <a:r>
              <a:rPr kumimoji="1" lang="en-US" altLang="zh-TW" sz="2400" dirty="0"/>
              <a:t>=</a:t>
            </a:r>
            <a:r>
              <a:rPr kumimoji="1" lang="en-US" altLang="zh-TW" sz="2400" dirty="0" err="1"/>
              <a:t>shiwulo</a:t>
            </a:r>
            <a:endParaRPr kumimoji="1" lang="en-US" altLang="zh-TW" sz="2400" dirty="0"/>
          </a:p>
          <a:p>
            <a:r>
              <a:rPr kumimoji="1" lang="zh-TW" altLang="en-US" sz="2400" dirty="0"/>
              <a:t>注意，等號的二邊不可以加上空白字元</a:t>
            </a:r>
            <a:endParaRPr kumimoji="1" lang="en-US" altLang="zh-TW" sz="2400" dirty="0"/>
          </a:p>
          <a:p>
            <a:r>
              <a:rPr kumimoji="1" lang="zh-TW" altLang="en-US" sz="2400" dirty="0"/>
              <a:t>變數的開頭不可以是數字，變數名稱不可以是英數以外的東西，例如：</a:t>
            </a:r>
            <a:r>
              <a:rPr kumimoji="1" lang="en-US" altLang="zh-TW" sz="2400" dirty="0"/>
              <a:t>@mail</a:t>
            </a:r>
            <a:r>
              <a:rPr kumimoji="1" lang="zh-TW" altLang="en-US" sz="2400" dirty="0"/>
              <a:t>是不可以的</a:t>
            </a:r>
            <a:endParaRPr kumimoji="1" lang="en-US" altLang="zh-TW" sz="2400" dirty="0"/>
          </a:p>
          <a:p>
            <a:r>
              <a:rPr kumimoji="1" lang="zh-TW" altLang="en-US" sz="2400" dirty="0"/>
              <a:t>變數的內容如果有空白，可以用單引號「</a:t>
            </a:r>
            <a:r>
              <a:rPr kumimoji="1" lang="en-US" altLang="zh-TW" sz="2400" dirty="0"/>
              <a:t>’</a:t>
            </a:r>
            <a:r>
              <a:rPr kumimoji="1" lang="zh-TW" altLang="en-US" sz="2400" dirty="0"/>
              <a:t>」或雙引號「</a:t>
            </a:r>
            <a:r>
              <a:rPr kumimoji="1" lang="en-US" altLang="zh-TW" sz="2400" dirty="0"/>
              <a:t>“</a:t>
            </a:r>
            <a:r>
              <a:rPr kumimoji="1" lang="zh-TW" altLang="en-US" sz="2400" dirty="0"/>
              <a:t>」包起來</a:t>
            </a:r>
            <a:endParaRPr kumimoji="1" lang="en-US" altLang="zh-TW" sz="2400" dirty="0"/>
          </a:p>
          <a:p>
            <a:r>
              <a:rPr kumimoji="1" lang="zh-TW" altLang="en-US" sz="2400" dirty="0"/>
              <a:t>可以使用跳脫字元「</a:t>
            </a:r>
            <a:r>
              <a:rPr kumimoji="1" lang="en-US" altLang="zh-TW" sz="2400" dirty="0"/>
              <a:t>\</a:t>
            </a:r>
            <a:r>
              <a:rPr kumimoji="1" lang="zh-TW" altLang="en-US" sz="2400" dirty="0"/>
              <a:t>」將特殊的字元（空白、</a:t>
            </a:r>
            <a:r>
              <a:rPr kumimoji="1" lang="en-US" altLang="zh-TW" sz="2400" dirty="0"/>
              <a:t>@</a:t>
            </a:r>
            <a:r>
              <a:rPr kumimoji="1" lang="zh-TW" altLang="en-US" sz="2400" dirty="0"/>
              <a:t>等）加入變數</a:t>
            </a:r>
            <a:endParaRPr kumimoji="1" lang="en-US" altLang="zh-TW" sz="2400" dirty="0"/>
          </a:p>
          <a:p>
            <a:r>
              <a:rPr kumimoji="1" lang="zh-TW" altLang="en-US" sz="2400" dirty="0"/>
              <a:t>如果要附加（</a:t>
            </a:r>
            <a:r>
              <a:rPr kumimoji="1" lang="en-US" altLang="zh-TW" sz="2400" dirty="0"/>
              <a:t>append</a:t>
            </a:r>
            <a:r>
              <a:rPr kumimoji="1" lang="zh-TW" altLang="en-US" sz="2400" dirty="0"/>
              <a:t>）到一個變數，可以用下列形式：</a:t>
            </a:r>
            <a:endParaRPr kumimoji="1" lang="en-US" altLang="zh-TW" sz="2400" dirty="0"/>
          </a:p>
          <a:p>
            <a:pPr lvl="1"/>
            <a:r>
              <a:rPr kumimoji="1" lang="zh-TW" altLang="en-US" sz="2000" dirty="0"/>
              <a:t>例：</a:t>
            </a:r>
            <a:r>
              <a:rPr kumimoji="1" lang="en-US" altLang="zh-TW" sz="2000" dirty="0"/>
              <a:t>PATH=“PATH”:</a:t>
            </a:r>
            <a:r>
              <a:rPr kumimoji="1" lang="en-US" altLang="zh-TW" sz="2000" dirty="0" err="1"/>
              <a:t>myname</a:t>
            </a:r>
            <a:r>
              <a:rPr kumimoji="1" lang="en-US" altLang="zh-TW" sz="2000" dirty="0"/>
              <a:t>=</a:t>
            </a:r>
            <a:r>
              <a:rPr kumimoji="1" lang="en-US" altLang="zh-TW" sz="2000" dirty="0" err="1"/>
              <a:t>shiwulo</a:t>
            </a:r>
            <a:endParaRPr kumimoji="1" lang="en-US" altLang="zh-TW" sz="2000" dirty="0"/>
          </a:p>
          <a:p>
            <a:r>
              <a:rPr kumimoji="1" lang="zh-TW" altLang="en-US" sz="2400" dirty="0"/>
              <a:t>取消用</a:t>
            </a:r>
            <a:r>
              <a:rPr kumimoji="1" lang="en-US" altLang="zh-TW" sz="2400" dirty="0"/>
              <a:t>unset</a:t>
            </a:r>
            <a:r>
              <a:rPr kumimoji="1" lang="zh-TW" altLang="en-US" sz="2400" dirty="0"/>
              <a:t>，例如：</a:t>
            </a:r>
            <a:r>
              <a:rPr kumimoji="1" lang="en-US" altLang="zh-TW" sz="2400" dirty="0"/>
              <a:t>unset </a:t>
            </a:r>
            <a:r>
              <a:rPr kumimoji="1" lang="en-US" altLang="zh-TW" sz="2400" dirty="0" err="1"/>
              <a:t>myname</a:t>
            </a:r>
            <a:endParaRPr kumimoji="1" lang="en-US" altLang="zh-TW" sz="2400" dirty="0"/>
          </a:p>
          <a:p>
            <a:r>
              <a:rPr kumimoji="1" lang="zh-TW" altLang="en-US" sz="2400" dirty="0"/>
              <a:t>如果要將該變數傳給子行程，要加上</a:t>
            </a:r>
            <a:r>
              <a:rPr kumimoji="1" lang="en-US" altLang="zh-TW" sz="2400" dirty="0"/>
              <a:t>export</a:t>
            </a:r>
            <a:r>
              <a:rPr kumimoji="1" lang="zh-TW" altLang="en-US" sz="2400" dirty="0"/>
              <a:t>，例如：</a:t>
            </a:r>
            <a:r>
              <a:rPr kumimoji="1" lang="en-US" altLang="zh-TW" sz="2400" dirty="0"/>
              <a:t>export </a:t>
            </a:r>
            <a:r>
              <a:rPr kumimoji="1" lang="en-US" altLang="zh-TW" sz="2400" dirty="0" err="1"/>
              <a:t>myname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7544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將你的英文名字</a:t>
            </a:r>
            <a:r>
              <a:rPr kumimoji="1" lang="en-US" altLang="zh-TW" dirty="0"/>
              <a:t>export</a:t>
            </a:r>
            <a:r>
              <a:rPr kumimoji="1" lang="zh-TW" altLang="en-US" dirty="0"/>
              <a:t>成環境變數</a:t>
            </a:r>
            <a:endParaRPr kumimoji="1" lang="en-US" altLang="zh-TW" dirty="0"/>
          </a:p>
          <a:p>
            <a:r>
              <a:rPr kumimoji="1" lang="zh-TW" altLang="en-US" dirty="0"/>
              <a:t>將「</a:t>
            </a:r>
            <a:r>
              <a:rPr kumimoji="1" lang="en-US" altLang="zh-TW" dirty="0"/>
              <a:t>./</a:t>
            </a:r>
            <a:r>
              <a:rPr kumimoji="1" lang="zh-TW" altLang="en-US" dirty="0"/>
              <a:t>」加到</a:t>
            </a:r>
            <a:r>
              <a:rPr kumimoji="1" lang="en-US" altLang="zh-TW" dirty="0"/>
              <a:t>PATH</a:t>
            </a:r>
            <a:r>
              <a:rPr kumimoji="1" lang="zh-TW" altLang="en-US" dirty="0"/>
              <a:t>內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試試看，如果執行目前目錄的執行檔，還需要加上「</a:t>
            </a:r>
            <a:r>
              <a:rPr kumimoji="1" lang="en-US" altLang="zh-TW" dirty="0"/>
              <a:t>./</a:t>
            </a:r>
            <a:r>
              <a:rPr kumimoji="1" lang="en-US" altLang="zh-TW" dirty="0" err="1"/>
              <a:t>myexe</a:t>
            </a:r>
            <a:r>
              <a:rPr kumimoji="1" lang="zh-TW" altLang="en-US" dirty="0"/>
              <a:t>」或者「</a:t>
            </a:r>
            <a:r>
              <a:rPr kumimoji="1" lang="en-US" altLang="zh-TW" dirty="0" err="1"/>
              <a:t>myexe</a:t>
            </a:r>
            <a:r>
              <a:rPr kumimoji="1" lang="zh-TW" altLang="en-US" dirty="0"/>
              <a:t>」就好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這可能會造成安全性的漏洞</a:t>
            </a:r>
          </a:p>
        </p:txBody>
      </p:sp>
    </p:spTree>
    <p:extLst>
      <p:ext uri="{BB962C8B-B14F-4D97-AF65-F5344CB8AC3E}">
        <p14:creationId xmlns:p14="http://schemas.microsoft.com/office/powerpoint/2010/main" val="284618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shiwu=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echo $shiwu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bash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echo $shiwu</a:t>
            </a:r>
            <a:r>
              <a:rPr kumimoji="1"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/*</a:t>
            </a:r>
            <a:r>
              <a:rPr kumimoji="1" lang="zh-TW" altLang="en-US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子行程看不到環境變數</a:t>
            </a:r>
            <a:r>
              <a:rPr kumimoji="1"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shiwu*/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  <a:p>
            <a:pPr marL="0" indent="0">
              <a:buNone/>
            </a:pP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export shiwu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bash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:~$ echo $shiwu </a:t>
            </a:r>
            <a:r>
              <a:rPr kumimoji="1"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子行程看得到環境變數</a:t>
            </a:r>
            <a:r>
              <a:rPr kumimoji="1" lang="en-US" altLang="zh-TW" dirty="0">
                <a:solidFill>
                  <a:srgbClr val="FFFF00"/>
                </a:solidFill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shiwu*/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31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user environment</a:t>
            </a:r>
            <a:r>
              <a:rPr kumimoji="1" lang="zh-TW" altLang="en-US" dirty="0"/>
              <a:t>相關的函數及變數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endParaRPr lang="en-US" altLang="zh-TW" dirty="0">
              <a:solidFill>
                <a:srgbClr val="000000"/>
              </a:solidFill>
            </a:endParaRPr>
          </a:p>
          <a:p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</a:t>
            </a:r>
            <a:r>
              <a:rPr lang="en-US" altLang="zh-TW" dirty="0" err="1">
                <a:solidFill>
                  <a:srgbClr val="000000"/>
                </a:solidFill>
              </a:rPr>
              <a:t>getenv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AA0D91"/>
                </a:solidFill>
              </a:rPr>
              <a:t>const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*name);</a:t>
            </a:r>
          </a:p>
          <a:p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putenv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*string);</a:t>
            </a:r>
          </a:p>
          <a:p>
            <a:r>
              <a:rPr lang="en-US" altLang="zh-TW" dirty="0">
                <a:solidFill>
                  <a:srgbClr val="AA0D91"/>
                </a:solidFill>
              </a:rPr>
              <a:t>extern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**environ;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90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listEnv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stdio.h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A0D91"/>
                </a:solidFill>
              </a:rPr>
              <a:t>extern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**environ;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argc</a:t>
            </a:r>
            <a:r>
              <a:rPr lang="en-US" altLang="zh-TW" dirty="0">
                <a:solidFill>
                  <a:srgbClr val="000000"/>
                </a:solidFill>
              </a:rPr>
              <a:t>,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**</a:t>
            </a:r>
            <a:r>
              <a:rPr lang="en-US" altLang="zh-TW" dirty="0" err="1">
                <a:solidFill>
                  <a:srgbClr val="000000"/>
                </a:solidFill>
              </a:rPr>
              <a:t>argv</a:t>
            </a:r>
            <a:r>
              <a:rPr lang="en-US" altLang="zh-TW" dirty="0">
                <a:solidFill>
                  <a:srgbClr val="000000"/>
                </a:solidFill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hu-HU" altLang="zh-TW" dirty="0">
                <a:solidFill>
                  <a:srgbClr val="000000"/>
                </a:solidFill>
              </a:rPr>
              <a:t>    </a:t>
            </a:r>
            <a:r>
              <a:rPr lang="hu-HU" altLang="zh-TW" dirty="0">
                <a:solidFill>
                  <a:srgbClr val="AA0D91"/>
                </a:solidFill>
              </a:rPr>
              <a:t>int</a:t>
            </a:r>
            <a:r>
              <a:rPr lang="hu-HU" altLang="zh-TW" dirty="0">
                <a:solidFill>
                  <a:srgbClr val="000000"/>
                </a:solidFill>
              </a:rPr>
              <a:t> i;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while</a:t>
            </a:r>
            <a:r>
              <a:rPr lang="en-US" altLang="zh-TW" dirty="0">
                <a:solidFill>
                  <a:srgbClr val="000000"/>
                </a:solidFill>
              </a:rPr>
              <a:t>(environ[</a:t>
            </a:r>
            <a:r>
              <a:rPr lang="en-US" altLang="zh-TW" dirty="0" err="1">
                <a:solidFill>
                  <a:srgbClr val="000000"/>
                </a:solidFill>
              </a:rPr>
              <a:t>i</a:t>
            </a:r>
            <a:r>
              <a:rPr lang="en-US" altLang="zh-TW" dirty="0">
                <a:solidFill>
                  <a:srgbClr val="000000"/>
                </a:solidFill>
              </a:rPr>
              <a:t>] != </a:t>
            </a:r>
            <a:r>
              <a:rPr lang="en-US" altLang="zh-TW" dirty="0">
                <a:solidFill>
                  <a:srgbClr val="AA0D91"/>
                </a:solidFill>
              </a:rPr>
              <a:t>NULL</a:t>
            </a:r>
            <a:r>
              <a:rPr lang="en-US" altLang="zh-TW" dirty="0">
                <a:solidFill>
                  <a:srgbClr val="000000"/>
                </a:solidFill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</a:rPr>
              <a:t>printf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>
                <a:solidFill>
                  <a:srgbClr val="C41A16"/>
                </a:solidFill>
              </a:rPr>
              <a:t>"%s\n"</a:t>
            </a:r>
            <a:r>
              <a:rPr lang="en-US" altLang="zh-TW" dirty="0">
                <a:solidFill>
                  <a:srgbClr val="000000"/>
                </a:solidFill>
              </a:rPr>
              <a:t>, environ[</a:t>
            </a:r>
            <a:r>
              <a:rPr lang="en-US" altLang="zh-TW" dirty="0" err="1">
                <a:solidFill>
                  <a:srgbClr val="000000"/>
                </a:solidFill>
              </a:rPr>
              <a:t>i</a:t>
            </a:r>
            <a:r>
              <a:rPr lang="en-US" altLang="zh-TW" dirty="0">
                <a:solidFill>
                  <a:srgbClr val="000000"/>
                </a:solidFill>
              </a:rPr>
              <a:t>++]);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72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$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listEnv</a:t>
            </a:r>
            <a:endParaRPr kumimoji="1" lang="en-US" altLang="zh-TW" sz="18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Noto Sans Mono Light" panose="020B04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XDG_VTNR=7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XDG_SESSION_ID=c2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XDG_RUNTIME_DIR=/run/user/1000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DISPLAY=:0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XDG_CURRENT_DESKTOP=Unity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GTK_IM_MODULE=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ibus</a:t>
            </a:r>
            <a:endParaRPr kumimoji="1" lang="en-US" altLang="zh-TW" sz="18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Noto Sans Mono Light" panose="020B04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LESSCLOSE=/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usr</a:t>
            </a: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/bin/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lesspipe</a:t>
            </a: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 %s %s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TEXTDOMAINDIR=/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usr</a:t>
            </a: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/share/locale/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COLORTERM=gnome-terminal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XAUTHORITY=/home/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shiwulo</a:t>
            </a: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/.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Xauthority</a:t>
            </a:r>
            <a:endParaRPr kumimoji="1" lang="en-US" altLang="zh-TW" sz="18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Noto Sans Mono Light" panose="020B04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1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_=./</a:t>
            </a:r>
            <a:r>
              <a:rPr kumimoji="1" lang="en-US" altLang="zh-TW" sz="18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Light" panose="020B0409040504020204" pitchFamily="49" charset="0"/>
              </a:rPr>
              <a:t>listEnv</a:t>
            </a:r>
            <a:endParaRPr kumimoji="1" lang="zh-TW" altLang="en-US" sz="1800" dirty="0">
              <a:latin typeface="Microsoft YaHei Light" panose="020B0502040204020203" pitchFamily="34" charset="-122"/>
              <a:ea typeface="Noto Sans CJK TC Light" panose="020B0300000000000000" pitchFamily="34" charset="-120"/>
              <a:cs typeface="Noto Sans Mono Light" panose="020B04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8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getenv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stdio.h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argc</a:t>
            </a:r>
            <a:r>
              <a:rPr lang="en-US" altLang="zh-TW" dirty="0">
                <a:solidFill>
                  <a:srgbClr val="000000"/>
                </a:solidFill>
              </a:rPr>
              <a:t>,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**</a:t>
            </a:r>
            <a:r>
              <a:rPr lang="en-US" altLang="zh-TW" dirty="0" err="1">
                <a:solidFill>
                  <a:srgbClr val="000000"/>
                </a:solidFill>
              </a:rPr>
              <a:t>argv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hu-HU" altLang="zh-TW" dirty="0">
                <a:solidFill>
                  <a:srgbClr val="000000"/>
                </a:solidFill>
              </a:rPr>
              <a:t>    </a:t>
            </a:r>
            <a:r>
              <a:rPr lang="hu-HU" altLang="zh-TW" dirty="0">
                <a:solidFill>
                  <a:srgbClr val="AA0D91"/>
                </a:solidFill>
              </a:rPr>
              <a:t>int</a:t>
            </a:r>
            <a:r>
              <a:rPr lang="hu-HU" altLang="zh-TW" dirty="0">
                <a:solidFill>
                  <a:srgbClr val="000000"/>
                </a:solidFill>
              </a:rPr>
              <a:t> i;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* value;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for</a:t>
            </a:r>
            <a:r>
              <a:rPr lang="en-US" altLang="zh-TW" dirty="0">
                <a:solidFill>
                  <a:srgbClr val="000000"/>
                </a:solidFill>
              </a:rPr>
              <a:t> (</a:t>
            </a:r>
            <a:r>
              <a:rPr lang="en-US" altLang="zh-TW" dirty="0" err="1">
                <a:solidFill>
                  <a:srgbClr val="000000"/>
                </a:solidFill>
              </a:rPr>
              <a:t>i</a:t>
            </a:r>
            <a:r>
              <a:rPr lang="en-US" altLang="zh-TW" dirty="0">
                <a:solidFill>
                  <a:srgbClr val="000000"/>
                </a:solidFill>
              </a:rPr>
              <a:t>=</a:t>
            </a:r>
            <a:r>
              <a:rPr lang="en-US" altLang="zh-TW" dirty="0">
                <a:solidFill>
                  <a:srgbClr val="1C00CF"/>
                </a:solidFill>
              </a:rPr>
              <a:t>1</a:t>
            </a:r>
            <a:r>
              <a:rPr lang="en-US" altLang="zh-TW" dirty="0">
                <a:solidFill>
                  <a:srgbClr val="000000"/>
                </a:solidFill>
              </a:rPr>
              <a:t>; </a:t>
            </a:r>
            <a:r>
              <a:rPr lang="en-US" altLang="zh-TW" dirty="0" err="1">
                <a:solidFill>
                  <a:srgbClr val="000000"/>
                </a:solidFill>
              </a:rPr>
              <a:t>argv</a:t>
            </a:r>
            <a:r>
              <a:rPr lang="en-US" altLang="zh-TW" dirty="0">
                <a:solidFill>
                  <a:srgbClr val="000000"/>
                </a:solidFill>
              </a:rPr>
              <a:t>[</a:t>
            </a:r>
            <a:r>
              <a:rPr lang="en-US" altLang="zh-TW" dirty="0" err="1">
                <a:solidFill>
                  <a:srgbClr val="000000"/>
                </a:solidFill>
              </a:rPr>
              <a:t>i</a:t>
            </a:r>
            <a:r>
              <a:rPr lang="en-US" altLang="zh-TW" dirty="0">
                <a:solidFill>
                  <a:srgbClr val="000000"/>
                </a:solidFill>
              </a:rPr>
              <a:t>]!=</a:t>
            </a:r>
            <a:r>
              <a:rPr lang="en-US" altLang="zh-TW" dirty="0">
                <a:solidFill>
                  <a:srgbClr val="AA0D91"/>
                </a:solidFill>
              </a:rPr>
              <a:t>NULL</a:t>
            </a:r>
            <a:r>
              <a:rPr lang="en-US" altLang="zh-TW" dirty="0">
                <a:solidFill>
                  <a:srgbClr val="000000"/>
                </a:solidFill>
              </a:rPr>
              <a:t>; </a:t>
            </a:r>
            <a:r>
              <a:rPr lang="en-US" altLang="zh-TW" dirty="0" err="1">
                <a:solidFill>
                  <a:srgbClr val="000000"/>
                </a:solidFill>
              </a:rPr>
              <a:t>i</a:t>
            </a:r>
            <a:r>
              <a:rPr lang="en-US" altLang="zh-TW" dirty="0">
                <a:solidFill>
                  <a:srgbClr val="000000"/>
                </a:solidFill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    </a:t>
            </a:r>
            <a:r>
              <a:rPr lang="de-DE" altLang="zh-TW" dirty="0" err="1">
                <a:solidFill>
                  <a:srgbClr val="000000"/>
                </a:solidFill>
              </a:rPr>
              <a:t>value</a:t>
            </a:r>
            <a:r>
              <a:rPr lang="de-DE" altLang="zh-TW" dirty="0">
                <a:solidFill>
                  <a:srgbClr val="000000"/>
                </a:solidFill>
              </a:rPr>
              <a:t> = </a:t>
            </a:r>
            <a:r>
              <a:rPr lang="de-DE" altLang="zh-TW" dirty="0" err="1">
                <a:solidFill>
                  <a:srgbClr val="000000"/>
                </a:solidFill>
              </a:rPr>
              <a:t>getenv</a:t>
            </a:r>
            <a:r>
              <a:rPr lang="de-DE" altLang="zh-TW" dirty="0">
                <a:solidFill>
                  <a:srgbClr val="000000"/>
                </a:solidFill>
              </a:rPr>
              <a:t>(</a:t>
            </a:r>
            <a:r>
              <a:rPr lang="de-DE" altLang="zh-TW" dirty="0" err="1">
                <a:solidFill>
                  <a:srgbClr val="000000"/>
                </a:solidFill>
              </a:rPr>
              <a:t>argv</a:t>
            </a:r>
            <a:r>
              <a:rPr lang="de-DE" altLang="zh-TW" dirty="0">
                <a:solidFill>
                  <a:srgbClr val="000000"/>
                </a:solidFill>
              </a:rPr>
              <a:t>[i]);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</a:rPr>
              <a:t>        </a:t>
            </a:r>
            <a:r>
              <a:rPr lang="ro-RO" altLang="zh-TW" dirty="0" err="1">
                <a:solidFill>
                  <a:srgbClr val="000000"/>
                </a:solidFill>
              </a:rPr>
              <a:t>printf</a:t>
            </a:r>
            <a:r>
              <a:rPr lang="ro-RO" altLang="zh-TW" dirty="0">
                <a:solidFill>
                  <a:srgbClr val="000000"/>
                </a:solidFill>
              </a:rPr>
              <a:t>(</a:t>
            </a:r>
            <a:r>
              <a:rPr lang="ro-RO" altLang="zh-TW" dirty="0">
                <a:solidFill>
                  <a:srgbClr val="C41A16"/>
                </a:solidFill>
              </a:rPr>
              <a:t>"%s=%s\n"</a:t>
            </a:r>
            <a:r>
              <a:rPr lang="ro-RO" altLang="zh-TW" dirty="0">
                <a:solidFill>
                  <a:srgbClr val="000000"/>
                </a:solidFill>
              </a:rPr>
              <a:t>, </a:t>
            </a:r>
            <a:r>
              <a:rPr lang="ro-RO" altLang="zh-TW" dirty="0" err="1">
                <a:solidFill>
                  <a:srgbClr val="000000"/>
                </a:solidFill>
              </a:rPr>
              <a:t>argv</a:t>
            </a:r>
            <a:r>
              <a:rPr lang="ro-RO" altLang="zh-TW" dirty="0">
                <a:solidFill>
                  <a:srgbClr val="000000"/>
                </a:solidFill>
              </a:rPr>
              <a:t>[i], </a:t>
            </a:r>
            <a:r>
              <a:rPr lang="ro-RO" altLang="zh-TW" dirty="0" err="1">
                <a:solidFill>
                  <a:srgbClr val="000000"/>
                </a:solidFill>
              </a:rPr>
              <a:t>value</a:t>
            </a:r>
            <a:r>
              <a:rPr lang="ro-RO" altLang="zh-TW" dirty="0">
                <a:solidFill>
                  <a:srgbClr val="000000"/>
                </a:solidFill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return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1C00CF"/>
                </a:solidFill>
              </a:rPr>
              <a:t>0</a:t>
            </a:r>
            <a:r>
              <a:rPr lang="en-US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72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getEnv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PATH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PATH=/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/local/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sbin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/local/bin:/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sbin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/bin:/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sbin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:/bin:/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/games:/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usr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/local/games</a:t>
            </a:r>
          </a:p>
          <a:p>
            <a:endParaRPr kumimoji="1" lang="zh-TW" altLang="en-US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919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程式碼的結束呼叫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37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程式的結束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程式結束時，作業系統會回收幾乎所有的資源，並且讓這個程式進入殭屍模式（</a:t>
            </a:r>
            <a:r>
              <a:rPr kumimoji="1" lang="en-US" altLang="zh-TW" dirty="0"/>
              <a:t>zombie</a:t>
            </a:r>
            <a:r>
              <a:rPr kumimoji="1" lang="zh-TW" altLang="en-US" dirty="0"/>
              <a:t>，下一個章節會介紹）。</a:t>
            </a:r>
            <a:endParaRPr kumimoji="1" lang="en-US" altLang="zh-TW" dirty="0"/>
          </a:p>
          <a:p>
            <a:r>
              <a:rPr kumimoji="1" lang="zh-TW" altLang="en-US" dirty="0"/>
              <a:t>我們可以「註冊」一些函數，讓程式碼「正確的結束時」，將執行這些函數。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例如：釋放</a:t>
            </a:r>
            <a:r>
              <a:rPr kumimoji="1" lang="en-US" altLang="zh-TW" dirty="0"/>
              <a:t>shared memory</a:t>
            </a:r>
          </a:p>
          <a:p>
            <a:pPr lvl="1"/>
            <a:r>
              <a:rPr kumimoji="1" lang="zh-TW" altLang="en-US" dirty="0"/>
              <a:t>例如：釋放網路的</a:t>
            </a:r>
            <a:r>
              <a:rPr kumimoji="1" lang="en-US" altLang="zh-TW" dirty="0"/>
              <a:t>socket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10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什麼是行程</a:t>
            </a:r>
          </a:p>
        </p:txBody>
      </p:sp>
      <p:pic>
        <p:nvPicPr>
          <p:cNvPr id="1026" name="Picture 2" descr="https://upload.wikimedia.org/wikipedia/commons/thumb/7/77/Elf-layout--en.svg/740px-Elf-layout-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29951" cy="50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4.bp.blogspot.com/-DvOr9ktS_C0/Ur08xfgIxbI/AAAAAAAAAdA/yBjQDvyRVdc/s640/memory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34" y="1027906"/>
            <a:ext cx="60960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箭頭接點 4"/>
          <p:cNvCxnSpPr/>
          <p:nvPr/>
        </p:nvCxnSpPr>
        <p:spPr>
          <a:xfrm flipV="1">
            <a:off x="4348976" y="6066263"/>
            <a:ext cx="3769112" cy="4237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/>
          <p:cNvCxnSpPr/>
          <p:nvPr/>
        </p:nvCxnSpPr>
        <p:spPr>
          <a:xfrm>
            <a:off x="4348976" y="3075709"/>
            <a:ext cx="3769112" cy="25175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3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atexit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r>
              <a:rPr lang="en-US" altLang="zh-TW" sz="2400" dirty="0" err="1">
                <a:solidFill>
                  <a:srgbClr val="AA0D91"/>
                </a:solidFill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</a:rPr>
              <a:t>atexit</a:t>
            </a:r>
            <a:r>
              <a:rPr lang="en-US" altLang="zh-TW" sz="2400" dirty="0">
                <a:solidFill>
                  <a:srgbClr val="000000"/>
                </a:solidFill>
              </a:rPr>
              <a:t>(</a:t>
            </a:r>
            <a:r>
              <a:rPr lang="en-US" altLang="zh-TW" sz="2400" dirty="0">
                <a:solidFill>
                  <a:srgbClr val="AA0D91"/>
                </a:solidFill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</a:rPr>
              <a:t> (*function)(</a:t>
            </a:r>
            <a:r>
              <a:rPr lang="en-US" altLang="zh-TW" sz="2400" dirty="0">
                <a:solidFill>
                  <a:srgbClr val="AA0D91"/>
                </a:solidFill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</a:rPr>
              <a:t>));</a:t>
            </a:r>
          </a:p>
          <a:p>
            <a:r>
              <a:rPr lang="en-US" altLang="zh-TW" sz="2400" dirty="0" err="1">
                <a:solidFill>
                  <a:srgbClr val="AA0D91"/>
                </a:solidFill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</a:rPr>
              <a:t>on_exit</a:t>
            </a:r>
            <a:r>
              <a:rPr lang="en-US" altLang="zh-TW" sz="2400" dirty="0">
                <a:solidFill>
                  <a:srgbClr val="000000"/>
                </a:solidFill>
              </a:rPr>
              <a:t>(</a:t>
            </a:r>
            <a:r>
              <a:rPr lang="en-US" altLang="zh-TW" sz="2400" dirty="0">
                <a:solidFill>
                  <a:srgbClr val="AA0D91"/>
                </a:solidFill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</a:rPr>
              <a:t> (*function)(</a:t>
            </a:r>
            <a:r>
              <a:rPr lang="en-US" altLang="zh-TW" sz="2400" dirty="0" err="1">
                <a:solidFill>
                  <a:srgbClr val="AA0D91"/>
                </a:solidFill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</a:rPr>
              <a:t> , </a:t>
            </a:r>
            <a:r>
              <a:rPr lang="en-US" altLang="zh-TW" sz="2400" dirty="0">
                <a:solidFill>
                  <a:srgbClr val="AA0D91"/>
                </a:solidFill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</a:rPr>
              <a:t> *), </a:t>
            </a:r>
            <a:r>
              <a:rPr lang="en-US" altLang="zh-TW" sz="2400" dirty="0">
                <a:solidFill>
                  <a:srgbClr val="AA0D91"/>
                </a:solidFill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</a:rPr>
              <a:t> *</a:t>
            </a:r>
            <a:r>
              <a:rPr lang="en-US" altLang="zh-TW" sz="2400" dirty="0" err="1">
                <a:solidFill>
                  <a:srgbClr val="000000"/>
                </a:solidFill>
              </a:rPr>
              <a:t>arg</a:t>
            </a:r>
            <a:r>
              <a:rPr lang="en-US" altLang="zh-TW" sz="2400" dirty="0">
                <a:solidFill>
                  <a:srgbClr val="000000"/>
                </a:solidFill>
              </a:rPr>
              <a:t>);</a:t>
            </a:r>
            <a:endParaRPr kumimoji="1" lang="zh-TW" altLang="en-US" sz="2400" dirty="0"/>
          </a:p>
          <a:p>
            <a:endParaRPr kumimoji="1" lang="en-US" altLang="zh-TW" dirty="0">
              <a:solidFill>
                <a:srgbClr val="000000"/>
              </a:solidFill>
            </a:endParaRPr>
          </a:p>
          <a:p>
            <a:r>
              <a:rPr kumimoji="1" lang="en-US" altLang="zh-TW" dirty="0" err="1">
                <a:solidFill>
                  <a:srgbClr val="000000"/>
                </a:solidFill>
              </a:rPr>
              <a:t>atexit</a:t>
            </a:r>
            <a:r>
              <a:rPr kumimoji="1" lang="en-US" altLang="zh-TW" dirty="0">
                <a:solidFill>
                  <a:srgbClr val="000000"/>
                </a:solidFill>
              </a:rPr>
              <a:t> </a:t>
            </a:r>
            <a:r>
              <a:rPr kumimoji="1" lang="zh-TW" altLang="en-US" dirty="0">
                <a:solidFill>
                  <a:srgbClr val="000000"/>
                </a:solidFill>
              </a:rPr>
              <a:t>在程式正常結束時，作業系統（</a:t>
            </a:r>
            <a:r>
              <a:rPr kumimoji="1" lang="en-US" altLang="zh-TW" dirty="0">
                <a:solidFill>
                  <a:srgbClr val="000000"/>
                </a:solidFill>
              </a:rPr>
              <a:t>OR compiler</a:t>
            </a:r>
            <a:r>
              <a:rPr kumimoji="1" lang="zh-TW" altLang="en-US" dirty="0">
                <a:solidFill>
                  <a:srgbClr val="000000"/>
                </a:solidFill>
              </a:rPr>
              <a:t>）會幫我們呼叫函數：</a:t>
            </a:r>
            <a:r>
              <a:rPr kumimoji="1" lang="en-US" altLang="zh-TW" dirty="0">
                <a:solidFill>
                  <a:srgbClr val="000000"/>
                </a:solidFill>
              </a:rPr>
              <a:t>function</a:t>
            </a:r>
          </a:p>
          <a:p>
            <a:r>
              <a:rPr kumimoji="1" lang="en-US" altLang="zh-TW" dirty="0" err="1">
                <a:solidFill>
                  <a:srgbClr val="000000"/>
                </a:solidFill>
              </a:rPr>
              <a:t>on_exit</a:t>
            </a:r>
            <a:r>
              <a:rPr kumimoji="1" lang="zh-TW" altLang="en-US" dirty="0">
                <a:solidFill>
                  <a:srgbClr val="000000"/>
                </a:solidFill>
              </a:rPr>
              <a:t>在程式正常結束時，將呼叫所註冊的函數，該函數的第一個參數是「該程式的回傳值」，第二個變數則是一個指標（使用者可以自行應用）</a:t>
            </a:r>
            <a:endParaRPr kumimoji="1" lang="en-US" altLang="zh-TW" dirty="0">
              <a:solidFill>
                <a:srgbClr val="000000"/>
              </a:solidFill>
            </a:endParaRPr>
          </a:p>
          <a:p>
            <a:r>
              <a:rPr kumimoji="1" lang="en-US" altLang="zh-TW" dirty="0" err="1">
                <a:solidFill>
                  <a:srgbClr val="000000"/>
                </a:solidFill>
              </a:rPr>
              <a:t>on_exit</a:t>
            </a:r>
            <a:r>
              <a:rPr kumimoji="1" lang="zh-TW" altLang="en-US" dirty="0">
                <a:solidFill>
                  <a:srgbClr val="000000"/>
                </a:solidFill>
              </a:rPr>
              <a:t>目前只能在</a:t>
            </a:r>
            <a:r>
              <a:rPr kumimoji="1" lang="en-US" altLang="zh-TW" dirty="0">
                <a:solidFill>
                  <a:srgbClr val="000000"/>
                </a:solidFill>
              </a:rPr>
              <a:t>Linux</a:t>
            </a:r>
            <a:r>
              <a:rPr kumimoji="1" lang="zh-TW" altLang="en-US" dirty="0">
                <a:solidFill>
                  <a:srgbClr val="000000"/>
                </a:solidFill>
              </a:rPr>
              <a:t>上使用</a:t>
            </a:r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0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atexit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stdio.h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AA0D91"/>
                </a:solidFill>
              </a:rPr>
              <a:t>void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myName</a:t>
            </a:r>
            <a:r>
              <a:rPr lang="en-US" altLang="zh-TW" dirty="0">
                <a:solidFill>
                  <a:srgbClr val="000000"/>
                </a:solidFill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</a:rPr>
              <a:t>printf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>
                <a:solidFill>
                  <a:srgbClr val="C41A16"/>
                </a:solidFill>
              </a:rPr>
              <a:t>"</a:t>
            </a:r>
            <a:r>
              <a:rPr lang="en-US" altLang="zh-TW" dirty="0" err="1">
                <a:solidFill>
                  <a:srgbClr val="C41A16"/>
                </a:solidFill>
              </a:rPr>
              <a:t>shiwulo</a:t>
            </a:r>
            <a:r>
              <a:rPr lang="en-US" altLang="zh-TW" dirty="0">
                <a:solidFill>
                  <a:srgbClr val="C41A16"/>
                </a:solidFill>
              </a:rPr>
              <a:t>\n"</a:t>
            </a:r>
            <a:r>
              <a:rPr lang="en-US" altLang="zh-TW" dirty="0">
                <a:solidFill>
                  <a:srgbClr val="000000"/>
                </a:solidFill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argc</a:t>
            </a:r>
            <a:r>
              <a:rPr lang="en-US" altLang="zh-TW" dirty="0">
                <a:solidFill>
                  <a:srgbClr val="000000"/>
                </a:solidFill>
              </a:rPr>
              <a:t>,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 **</a:t>
            </a:r>
            <a:r>
              <a:rPr lang="en-US" altLang="zh-TW" dirty="0" err="1">
                <a:solidFill>
                  <a:srgbClr val="000000"/>
                </a:solidFill>
              </a:rPr>
              <a:t>argv</a:t>
            </a:r>
            <a:r>
              <a:rPr lang="en-US" altLang="zh-TW" dirty="0">
                <a:solidFill>
                  <a:srgbClr val="000000"/>
                </a:solidFill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</a:rPr>
              <a:t>atexit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en-US" altLang="zh-TW" dirty="0" err="1">
                <a:solidFill>
                  <a:srgbClr val="000000"/>
                </a:solidFill>
              </a:rPr>
              <a:t>myName</a:t>
            </a:r>
            <a:r>
              <a:rPr lang="en-US" altLang="zh-TW" dirty="0">
                <a:solidFill>
                  <a:srgbClr val="000000"/>
                </a:solidFill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return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1C00CF"/>
                </a:solidFill>
              </a:rPr>
              <a:t>0</a:t>
            </a:r>
            <a:r>
              <a:rPr lang="en-US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82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$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atexit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5806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on_exit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</a:rPr>
              <a:t>#include </a:t>
            </a:r>
            <a:r>
              <a:rPr lang="is-IS" altLang="zh-TW" dirty="0">
                <a:solidFill>
                  <a:srgbClr val="D12F1B"/>
                </a:solidFill>
              </a:rPr>
              <a:t>&lt;stdio.h&gt;</a:t>
            </a:r>
            <a:endParaRPr lang="is-IS" altLang="zh-TW" dirty="0">
              <a:solidFill>
                <a:srgbClr val="78492A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78492A"/>
                </a:solidFill>
              </a:rPr>
              <a:t>#include </a:t>
            </a:r>
            <a:r>
              <a:rPr lang="is-IS" altLang="zh-TW" dirty="0">
                <a:solidFill>
                  <a:srgbClr val="D12F1B"/>
                </a:solidFill>
              </a:rPr>
              <a:t>&lt;stdlib.h&gt;</a:t>
            </a:r>
            <a:br>
              <a:rPr lang="is-IS" altLang="zh-TW" dirty="0">
                <a:solidFill>
                  <a:srgbClr val="000000"/>
                </a:solidFill>
              </a:rPr>
            </a:br>
            <a:endParaRPr lang="is-I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</a:rPr>
              <a:t>void</a:t>
            </a:r>
            <a:r>
              <a:rPr lang="is-IS" altLang="zh-TW" dirty="0">
                <a:solidFill>
                  <a:srgbClr val="000000"/>
                </a:solidFill>
              </a:rPr>
              <a:t> myName(</a:t>
            </a:r>
            <a:r>
              <a:rPr lang="is-IS" altLang="zh-TW" dirty="0">
                <a:solidFill>
                  <a:srgbClr val="BA2DA2"/>
                </a:solidFill>
              </a:rPr>
              <a:t>int</a:t>
            </a:r>
            <a:r>
              <a:rPr lang="is-IS" altLang="zh-TW" dirty="0">
                <a:solidFill>
                  <a:srgbClr val="000000"/>
                </a:solidFill>
              </a:rPr>
              <a:t> ret, </a:t>
            </a:r>
            <a:r>
              <a:rPr lang="is-IS" altLang="zh-TW" dirty="0">
                <a:solidFill>
                  <a:srgbClr val="BA2DA2"/>
                </a:solidFill>
              </a:rPr>
              <a:t>void</a:t>
            </a:r>
            <a:r>
              <a:rPr lang="is-IS" altLang="zh-TW" dirty="0">
                <a:solidFill>
                  <a:srgbClr val="000000"/>
                </a:solidFill>
              </a:rPr>
              <a:t> *arg) 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        printf(</a:t>
            </a:r>
            <a:r>
              <a:rPr lang="is-IS" altLang="zh-TW" dirty="0">
                <a:solidFill>
                  <a:srgbClr val="D12F1B"/>
                </a:solidFill>
              </a:rPr>
              <a:t>"%s shiwulo\n"</a:t>
            </a:r>
            <a:r>
              <a:rPr lang="is-IS" altLang="zh-TW" dirty="0">
                <a:solidFill>
                  <a:srgbClr val="000000"/>
                </a:solidFill>
              </a:rPr>
              <a:t>, (</a:t>
            </a:r>
            <a:r>
              <a:rPr lang="is-IS" altLang="zh-TW" dirty="0">
                <a:solidFill>
                  <a:srgbClr val="BA2DA2"/>
                </a:solidFill>
              </a:rPr>
              <a:t>char</a:t>
            </a:r>
            <a:r>
              <a:rPr lang="is-IS" altLang="zh-TW" dirty="0">
                <a:solidFill>
                  <a:srgbClr val="000000"/>
                </a:solidFill>
              </a:rPr>
              <a:t>*)arg);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br>
              <a:rPr lang="is-IS" altLang="zh-TW" dirty="0">
                <a:solidFill>
                  <a:srgbClr val="000000"/>
                </a:solidFill>
              </a:rPr>
            </a:br>
            <a:endParaRPr lang="is-I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BA2DA2"/>
                </a:solidFill>
              </a:rPr>
              <a:t>int</a:t>
            </a:r>
            <a:r>
              <a:rPr lang="is-IS" altLang="zh-TW" dirty="0">
                <a:solidFill>
                  <a:srgbClr val="000000"/>
                </a:solidFill>
              </a:rPr>
              <a:t> main(</a:t>
            </a:r>
            <a:r>
              <a:rPr lang="is-IS" altLang="zh-TW" dirty="0">
                <a:solidFill>
                  <a:srgbClr val="BA2DA2"/>
                </a:solidFill>
              </a:rPr>
              <a:t>int</a:t>
            </a:r>
            <a:r>
              <a:rPr lang="is-IS" altLang="zh-TW" dirty="0">
                <a:solidFill>
                  <a:srgbClr val="000000"/>
                </a:solidFill>
              </a:rPr>
              <a:t> argc, </a:t>
            </a:r>
            <a:r>
              <a:rPr lang="is-IS" altLang="zh-TW" dirty="0">
                <a:solidFill>
                  <a:srgbClr val="BA2DA2"/>
                </a:solidFill>
              </a:rPr>
              <a:t>char</a:t>
            </a:r>
            <a:r>
              <a:rPr lang="is-IS" altLang="zh-TW" dirty="0">
                <a:solidFill>
                  <a:srgbClr val="000000"/>
                </a:solidFill>
              </a:rPr>
              <a:t> **argv) {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        </a:t>
            </a:r>
            <a:r>
              <a:rPr lang="is-IS" altLang="zh-TW" dirty="0">
                <a:solidFill>
                  <a:srgbClr val="BA2DA2"/>
                </a:solidFill>
              </a:rPr>
              <a:t>char</a:t>
            </a:r>
            <a:r>
              <a:rPr lang="is-IS" altLang="zh-TW" dirty="0">
                <a:solidFill>
                  <a:srgbClr val="000000"/>
                </a:solidFill>
              </a:rPr>
              <a:t>* p = </a:t>
            </a:r>
            <a:r>
              <a:rPr lang="is-IS" altLang="zh-TW" dirty="0">
                <a:solidFill>
                  <a:srgbClr val="D12F1B"/>
                </a:solidFill>
              </a:rPr>
              <a:t>"professor"</a:t>
            </a:r>
            <a:r>
              <a:rPr lang="is-IS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        on_exit(myName, p);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        </a:t>
            </a:r>
            <a:r>
              <a:rPr lang="is-IS" altLang="zh-TW" dirty="0">
                <a:solidFill>
                  <a:srgbClr val="BA2DA2"/>
                </a:solidFill>
              </a:rPr>
              <a:t>return</a:t>
            </a:r>
            <a:r>
              <a:rPr lang="is-IS" altLang="zh-TW" dirty="0">
                <a:solidFill>
                  <a:srgbClr val="000000"/>
                </a:solidFill>
              </a:rPr>
              <a:t> </a:t>
            </a:r>
            <a:r>
              <a:rPr lang="is-IS" altLang="zh-TW" dirty="0">
                <a:solidFill>
                  <a:srgbClr val="272AD8"/>
                </a:solidFill>
              </a:rPr>
              <a:t>0</a:t>
            </a:r>
            <a:r>
              <a:rPr lang="is-IS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s-IS" altLang="zh-TW" dirty="0">
                <a:solidFill>
                  <a:srgbClr val="000000"/>
                </a:solidFill>
              </a:rPr>
              <a:t>}</a:t>
            </a:r>
            <a:br>
              <a:rPr lang="sk-SK" altLang="zh-TW" dirty="0">
                <a:solidFill>
                  <a:srgbClr val="D4D4D4"/>
                </a:solidFill>
              </a:rPr>
            </a:br>
            <a:endParaRPr lang="sk-SK" altLang="zh-TW" dirty="0">
              <a:solidFill>
                <a:srgbClr val="D4D4D4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67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sp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/ch08$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gcc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on_exit.c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shiwulo@vm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sp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/ch08$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a.out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professor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</a:t>
            </a:r>
            <a:endParaRPr kumimoji="1" lang="en-US" altLang="zh-TW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044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控制行程的</a:t>
            </a:r>
            <a:br>
              <a:rPr kumimoji="1" lang="en-US" altLang="zh-TW" dirty="0"/>
            </a:br>
            <a:r>
              <a:rPr kumimoji="1" lang="zh-TW" altLang="en-US" dirty="0"/>
              <a:t>優先權及多核心排程</a:t>
            </a:r>
          </a:p>
        </p:txBody>
      </p:sp>
    </p:spTree>
    <p:extLst>
      <p:ext uri="{BB962C8B-B14F-4D97-AF65-F5344CB8AC3E}">
        <p14:creationId xmlns:p14="http://schemas.microsoft.com/office/powerpoint/2010/main" val="149267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改變行程的優先權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對大部分的系統而言（包含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）優先權越小，就能拿到更高的優先權（或者是提升優先權）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</a:t>
            </a:r>
            <a:r>
              <a:rPr kumimoji="1" lang="zh-TW" altLang="en-US" dirty="0">
                <a:sym typeface="Wingdings"/>
              </a:rPr>
              <a:t>：（絕對）優</a:t>
            </a:r>
            <a:r>
              <a:rPr kumimoji="1" lang="zh-TW" altLang="en-US" dirty="0"/>
              <a:t>先權</a:t>
            </a:r>
            <a:r>
              <a:rPr kumimoji="1" lang="en-US" altLang="zh-TW" dirty="0"/>
              <a:t>0</a:t>
            </a:r>
            <a:r>
              <a:rPr kumimoji="1" lang="zh-TW" altLang="en-US" dirty="0"/>
              <a:t>是系統中最高的優先權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例如：</a:t>
            </a:r>
            <a:r>
              <a:rPr kumimoji="1" lang="zh-TW" altLang="en-US" dirty="0">
                <a:sym typeface="Wingdings"/>
              </a:rPr>
              <a:t>（絕對）</a:t>
            </a:r>
            <a:r>
              <a:rPr kumimoji="1" lang="zh-TW" altLang="en-US" dirty="0"/>
              <a:t>優先權</a:t>
            </a:r>
            <a:r>
              <a:rPr kumimoji="1" lang="en-US" altLang="zh-TW" dirty="0"/>
              <a:t>139</a:t>
            </a:r>
            <a:r>
              <a:rPr kumimoji="1" lang="zh-TW" altLang="en-US" dirty="0"/>
              <a:t>是系統最低的優先權</a:t>
            </a:r>
            <a:endParaRPr kumimoji="1" lang="en-US" altLang="zh-TW" dirty="0"/>
          </a:p>
          <a:p>
            <a:r>
              <a:rPr kumimoji="1" lang="zh-TW" altLang="en-US" dirty="0"/>
              <a:t>通常只有</a:t>
            </a:r>
            <a:r>
              <a:rPr kumimoji="1" lang="en-US" altLang="zh-TW" dirty="0"/>
              <a:t>root</a:t>
            </a:r>
            <a:r>
              <a:rPr kumimoji="1" lang="zh-TW" altLang="en-US" dirty="0"/>
              <a:t>可以提升優先權，其他使用者只能降低優先權</a:t>
            </a:r>
            <a:endParaRPr kumimoji="1" lang="en-US" altLang="zh-TW" dirty="0"/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中，撰寫程式時不可以假設底層的優先權處理機制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例如：為了避免競賽問題（</a:t>
            </a:r>
            <a:r>
              <a:rPr kumimoji="1" lang="en-US" altLang="zh-TW" dirty="0"/>
              <a:t>race condition</a:t>
            </a:r>
            <a:r>
              <a:rPr kumimoji="1" lang="zh-TW" altLang="en-US" dirty="0"/>
              <a:t>），假設高優先權的工作做完以後，才執行低優先權的工作。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52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變更優先權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指令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nice</a:t>
            </a:r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函數呼叫</a:t>
            </a:r>
            <a:endParaRPr kumimoji="1" lang="en-US" altLang="zh-TW" dirty="0"/>
          </a:p>
          <a:p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unistd.h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nice(</a:t>
            </a: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inc</a:t>
            </a:r>
            <a:r>
              <a:rPr lang="en-US" altLang="zh-TW" dirty="0">
                <a:solidFill>
                  <a:srgbClr val="000000"/>
                </a:solidFill>
              </a:rPr>
              <a:t>);	</a:t>
            </a:r>
            <a:r>
              <a:rPr lang="en-US" altLang="zh-TW" dirty="0">
                <a:solidFill>
                  <a:srgbClr val="007400"/>
                </a:solidFill>
              </a:rPr>
              <a:t>/*</a:t>
            </a:r>
            <a:r>
              <a:rPr lang="zh-TW" altLang="en-US" dirty="0">
                <a:solidFill>
                  <a:srgbClr val="007400"/>
                </a:solidFill>
              </a:rPr>
              <a:t>回傳值為先的優先權，只有超級使用者可以設定</a:t>
            </a:r>
            <a:r>
              <a:rPr lang="en-US" altLang="zh-TW" dirty="0" err="1">
                <a:solidFill>
                  <a:srgbClr val="007400"/>
                </a:solidFill>
              </a:rPr>
              <a:t>inc</a:t>
            </a:r>
            <a:r>
              <a:rPr lang="zh-TW" altLang="en-US" dirty="0">
                <a:solidFill>
                  <a:srgbClr val="007400"/>
                </a:solidFill>
              </a:rPr>
              <a:t>為負數</a:t>
            </a:r>
            <a:r>
              <a:rPr lang="en-US" altLang="zh-TW" dirty="0">
                <a:solidFill>
                  <a:srgbClr val="007400"/>
                </a:solidFill>
              </a:rPr>
              <a:t>*/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1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myNice.c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5612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newNiceVal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ret=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sscanf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US" altLang="zh-TW" sz="1600" dirty="0">
                <a:solidFill>
                  <a:srgbClr val="A31515"/>
                </a:solidFill>
                <a:latin typeface="Menlo" panose="020B0609030804020204" pitchFamily="49" charset="0"/>
              </a:rPr>
              <a:t>"%d"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errno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newNiceVal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sz="1600" dirty="0">
                <a:solidFill>
                  <a:srgbClr val="795E26"/>
                </a:solidFill>
                <a:latin typeface="Menlo" panose="020B0609030804020204" pitchFamily="49" charset="0"/>
              </a:rPr>
              <a:t>nice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newNiceVal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== -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&amp;&amp;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errno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!=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perror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>
                <a:solidFill>
                  <a:srgbClr val="A31515"/>
                </a:solidFill>
                <a:latin typeface="Menlo" panose="020B0609030804020204" pitchFamily="49" charset="0"/>
              </a:rPr>
              <a:t>"Error: nice"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>
                <a:solidFill>
                  <a:srgbClr val="AF00DB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>
                <a:solidFill>
                  <a:srgbClr val="A31515"/>
                </a:solidFill>
                <a:latin typeface="Menlo" panose="020B0609030804020204" pitchFamily="49" charset="0"/>
              </a:rPr>
              <a:t>"new </a:t>
            </a:r>
            <a:r>
              <a:rPr lang="en-US" altLang="zh-TW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val</a:t>
            </a:r>
            <a:r>
              <a:rPr lang="en-US" altLang="zh-TW" sz="1600" dirty="0">
                <a:solidFill>
                  <a:srgbClr val="A31515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newNiceVal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5967F2-13B0-DD4A-8E81-CB73C504FAC2}"/>
              </a:ext>
            </a:extLst>
          </p:cNvPr>
          <p:cNvSpPr/>
          <p:nvPr/>
        </p:nvSpPr>
        <p:spPr>
          <a:xfrm>
            <a:off x="6504039" y="1825625"/>
            <a:ext cx="5397909" cy="43686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6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&lt;=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500000000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en-US" altLang="zh-TW" sz="16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(i%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50000000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== </a:t>
            </a:r>
            <a:r>
              <a:rPr lang="en-US" altLang="zh-TW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600" dirty="0" err="1">
                <a:solidFill>
                  <a:srgbClr val="795E26"/>
                </a:solidFill>
                <a:latin typeface="Menlo" panose="020B0609030804020204" pitchFamily="49" charset="0"/>
              </a:rPr>
              <a:t>fprintf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(stderr, </a:t>
            </a:r>
            <a:r>
              <a:rPr lang="en-US" altLang="zh-TW" sz="1600" dirty="0">
                <a:solidFill>
                  <a:srgbClr val="A31515"/>
                </a:solidFill>
                <a:latin typeface="Menlo" panose="020B0609030804020204" pitchFamily="49" charset="0"/>
              </a:rPr>
              <a:t>"*"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ret+=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6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ret;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666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myNice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10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new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val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= 10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shiwulo@ubuntu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:~/Desktop/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sp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/ch9$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myNice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-10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nice: Operation not permitted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shiwulo@ubuntu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:~/Desktop/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sp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/ch9$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sudo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./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myNice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-10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new </a:t>
            </a:r>
            <a:r>
              <a:rPr kumimoji="1" lang="en-US" altLang="zh-TW" dirty="0" err="1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val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 = -10</a:t>
            </a:r>
            <a:endParaRPr kumimoji="1" lang="zh-TW" altLang="en-US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533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什麼是行程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作業系統先用一對一的「對應」將一個</a:t>
            </a:r>
            <a:r>
              <a:rPr kumimoji="1" lang="en-US" altLang="zh-TW" dirty="0"/>
              <a:t>ELF</a:t>
            </a:r>
            <a:r>
              <a:rPr kumimoji="1" lang="zh-TW" altLang="en-US" dirty="0"/>
              <a:t>（</a:t>
            </a:r>
            <a:r>
              <a:rPr kumimoji="1" lang="en-US" altLang="zh-TW" dirty="0"/>
              <a:t>Extensible Linking Format</a:t>
            </a:r>
            <a:r>
              <a:rPr kumimoji="1" lang="zh-TW" altLang="en-US" dirty="0"/>
              <a:t>，一種執行檔格式）映射到記憶體中</a:t>
            </a:r>
            <a:endParaRPr kumimoji="1" lang="en-US" altLang="zh-TW" dirty="0"/>
          </a:p>
          <a:p>
            <a:r>
              <a:rPr kumimoji="1" lang="zh-TW" altLang="en-US" dirty="0"/>
              <a:t>再由作業系統依照實際的需求，擴增</a:t>
            </a:r>
            <a:r>
              <a:rPr kumimoji="1" lang="en-US" altLang="zh-TW" dirty="0"/>
              <a:t>data session</a:t>
            </a:r>
            <a:r>
              <a:rPr kumimoji="1" lang="zh-TW" altLang="en-US" dirty="0"/>
              <a:t>（透過</a:t>
            </a:r>
            <a:r>
              <a:rPr kumimoji="1" lang="en-US" altLang="zh-TW" dirty="0" err="1"/>
              <a:t>brk</a:t>
            </a:r>
            <a:r>
              <a:rPr kumimoji="1" lang="zh-TW" altLang="en-US" dirty="0"/>
              <a:t>或</a:t>
            </a:r>
            <a:r>
              <a:rPr kumimoji="1" lang="en-US" altLang="zh-TW" dirty="0" err="1"/>
              <a:t>mmap</a:t>
            </a:r>
            <a:r>
              <a:rPr kumimoji="1" lang="zh-TW" altLang="en-US" dirty="0"/>
              <a:t>等系統呼叫）及</a:t>
            </a:r>
            <a:r>
              <a:rPr kumimoji="1" lang="en-US" altLang="zh-TW" dirty="0"/>
              <a:t>stack</a:t>
            </a:r>
            <a:r>
              <a:rPr kumimoji="1" lang="zh-TW" altLang="en-US" dirty="0"/>
              <a:t>（自動長大，預設值最大為</a:t>
            </a:r>
            <a:r>
              <a:rPr kumimoji="1" lang="en-US" altLang="zh-TW" dirty="0"/>
              <a:t>8MB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動態連結庫（</a:t>
            </a:r>
            <a:r>
              <a:rPr kumimoji="1" lang="en-US" altLang="zh-TW" dirty="0"/>
              <a:t>shared object, so</a:t>
            </a:r>
            <a:r>
              <a:rPr kumimoji="1" lang="zh-TW" altLang="en-US" dirty="0"/>
              <a:t>）則由作業系統依照當時是否已經把</a:t>
            </a:r>
            <a:r>
              <a:rPr kumimoji="1" lang="en-US" altLang="zh-TW" dirty="0"/>
              <a:t>shared object</a:t>
            </a:r>
            <a:r>
              <a:rPr kumimoji="1" lang="zh-TW" altLang="en-US" dirty="0"/>
              <a:t>（</a:t>
            </a:r>
            <a:r>
              <a:rPr kumimoji="1" lang="en-US" altLang="zh-TW" dirty="0"/>
              <a:t>so</a:t>
            </a:r>
            <a:r>
              <a:rPr kumimoji="1" lang="zh-TW" altLang="en-US" dirty="0"/>
              <a:t>）已經載入到記憶體，決定是否要載入該</a:t>
            </a:r>
            <a:r>
              <a:rPr kumimoji="1" lang="en-US" altLang="zh-TW" dirty="0"/>
              <a:t>so</a:t>
            </a:r>
            <a:r>
              <a:rPr kumimoji="1" lang="zh-TW" altLang="en-US" dirty="0"/>
              <a:t>或只要將該</a:t>
            </a:r>
            <a:r>
              <a:rPr kumimoji="1" lang="en-US" altLang="zh-TW" dirty="0"/>
              <a:t>so</a:t>
            </a:r>
            <a:r>
              <a:rPr kumimoji="1" lang="zh-TW" altLang="en-US" dirty="0"/>
              <a:t>映射到這個行程的記憶體空間</a:t>
            </a:r>
            <a:endParaRPr kumimoji="1" lang="en-US" altLang="zh-TW" dirty="0"/>
          </a:p>
          <a:p>
            <a:r>
              <a:rPr kumimoji="1" lang="en-US" altLang="zh-TW" dirty="0"/>
              <a:t>so</a:t>
            </a:r>
            <a:r>
              <a:rPr kumimoji="1" lang="zh-TW" altLang="en-US" dirty="0"/>
              <a:t>通常位於</a:t>
            </a:r>
            <a:r>
              <a:rPr kumimoji="1" lang="en-US" altLang="zh-TW" dirty="0"/>
              <a:t>stack</a:t>
            </a:r>
            <a:r>
              <a:rPr kumimoji="1" lang="zh-TW" altLang="en-US" dirty="0"/>
              <a:t>與</a:t>
            </a:r>
            <a:r>
              <a:rPr kumimoji="1" lang="en-US" altLang="zh-TW" dirty="0"/>
              <a:t>heap</a:t>
            </a:r>
            <a:r>
              <a:rPr kumimoji="1" lang="zh-TW" altLang="en-US" dirty="0"/>
              <a:t>之間</a:t>
            </a:r>
            <a:endParaRPr kumimoji="1"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1985158" y="5988734"/>
            <a:ext cx="8629833" cy="646331"/>
          </a:xfrm>
          <a:prstGeom prst="rect">
            <a:avLst/>
          </a:prstGeom>
          <a:solidFill>
            <a:srgbClr val="FFFFFF">
              <a:alpha val="38039"/>
            </a:srgbClr>
          </a:solidFill>
        </p:spPr>
        <p:txBody>
          <a:bodyPr wrap="square">
            <a:spAutoFit/>
          </a:bodyPr>
          <a:lstStyle/>
          <a:p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Linux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和多數的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OS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都使用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ASLR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（</a:t>
            </a:r>
            <a:r>
              <a:rPr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Address space layout randomization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），隨機配置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so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和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data section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的位置，因此程式執行，每次的</a:t>
            </a: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memory layout</a:t>
            </a:r>
            <a:r>
              <a: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會有所不同</a:t>
            </a:r>
          </a:p>
        </p:txBody>
      </p:sp>
    </p:spTree>
    <p:extLst>
      <p:ext uri="{BB962C8B-B14F-4D97-AF65-F5344CB8AC3E}">
        <p14:creationId xmlns:p14="http://schemas.microsoft.com/office/powerpoint/2010/main" val="3797600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task</a:t>
            </a:r>
            <a:r>
              <a:rPr kumimoji="1" lang="zh-TW" altLang="en-US" dirty="0"/>
              <a:t>可以在</a:t>
            </a:r>
            <a:br>
              <a:rPr kumimoji="1" lang="en-US" altLang="zh-TW" dirty="0"/>
            </a:br>
            <a:r>
              <a:rPr kumimoji="1" lang="zh-TW" altLang="en-US" dirty="0"/>
              <a:t>哪些</a:t>
            </a:r>
            <a:r>
              <a:rPr kumimoji="1" lang="en-US" altLang="zh-TW" dirty="0"/>
              <a:t>CPU</a:t>
            </a:r>
            <a:r>
              <a:rPr kumimoji="1" lang="zh-TW" altLang="en-US" dirty="0"/>
              <a:t>上執行</a:t>
            </a:r>
          </a:p>
        </p:txBody>
      </p:sp>
    </p:spTree>
    <p:extLst>
      <p:ext uri="{BB962C8B-B14F-4D97-AF65-F5344CB8AC3E}">
        <p14:creationId xmlns:p14="http://schemas.microsoft.com/office/powerpoint/2010/main" val="215046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相關的巨集指令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643820"/>
                </a:solidFill>
              </a:rPr>
              <a:t>#define _GNU_SOURCE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643820"/>
                </a:solidFill>
              </a:rPr>
              <a:t>#include </a:t>
            </a:r>
            <a:r>
              <a:rPr lang="en-US" altLang="zh-TW" sz="2000" dirty="0">
                <a:solidFill>
                  <a:srgbClr val="C41A16"/>
                </a:solidFill>
              </a:rPr>
              <a:t>&lt;</a:t>
            </a:r>
            <a:r>
              <a:rPr lang="en-US" altLang="zh-TW" sz="2000" dirty="0" err="1">
                <a:solidFill>
                  <a:srgbClr val="C41A16"/>
                </a:solidFill>
              </a:rPr>
              <a:t>sched.h</a:t>
            </a:r>
            <a:r>
              <a:rPr lang="en-US" altLang="zh-TW" sz="2000" dirty="0">
                <a:solidFill>
                  <a:srgbClr val="C41A16"/>
                </a:solidFill>
              </a:rPr>
              <a:t>&gt;</a:t>
            </a:r>
            <a:endParaRPr lang="en-US" altLang="zh-TW" sz="2000" dirty="0">
              <a:solidFill>
                <a:srgbClr val="64382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AA0D91"/>
                </a:solidFill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</a:rPr>
              <a:t> CPU_ZERO(</a:t>
            </a:r>
            <a:r>
              <a:rPr lang="en-US" altLang="zh-TW" sz="2000" dirty="0" err="1">
                <a:solidFill>
                  <a:srgbClr val="000000"/>
                </a:solidFill>
              </a:rPr>
              <a:t>cpu_set_t</a:t>
            </a:r>
            <a:r>
              <a:rPr lang="en-US" altLang="zh-TW" sz="2000" dirty="0">
                <a:solidFill>
                  <a:srgbClr val="000000"/>
                </a:solidFill>
              </a:rPr>
              <a:t> *set);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AA0D91"/>
                </a:solidFill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</a:rPr>
              <a:t> CPU_SET(</a:t>
            </a: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cpu</a:t>
            </a:r>
            <a:r>
              <a:rPr lang="en-US" altLang="zh-TW" sz="2000" dirty="0">
                <a:solidFill>
                  <a:srgbClr val="000000"/>
                </a:solidFill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</a:rPr>
              <a:t>cpu_set_t</a:t>
            </a:r>
            <a:r>
              <a:rPr lang="en-US" altLang="zh-TW" sz="2000" dirty="0">
                <a:solidFill>
                  <a:srgbClr val="000000"/>
                </a:solidFill>
              </a:rPr>
              <a:t> *set);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AA0D91"/>
                </a:solidFill>
              </a:rPr>
              <a:t>void</a:t>
            </a:r>
            <a:r>
              <a:rPr lang="en-US" altLang="zh-TW" sz="2000" dirty="0">
                <a:solidFill>
                  <a:srgbClr val="000000"/>
                </a:solidFill>
              </a:rPr>
              <a:t> CPU_CLR(</a:t>
            </a: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cpu</a:t>
            </a:r>
            <a:r>
              <a:rPr lang="en-US" altLang="zh-TW" sz="2000" dirty="0">
                <a:solidFill>
                  <a:srgbClr val="000000"/>
                </a:solidFill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</a:rPr>
              <a:t>cpu_set_t</a:t>
            </a:r>
            <a:r>
              <a:rPr lang="en-US" altLang="zh-TW" sz="2000" dirty="0">
                <a:solidFill>
                  <a:srgbClr val="000000"/>
                </a:solidFill>
              </a:rPr>
              <a:t> *set);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 CPU_ISSET(</a:t>
            </a: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cpu</a:t>
            </a:r>
            <a:r>
              <a:rPr lang="en-US" altLang="zh-TW" sz="2000" dirty="0">
                <a:solidFill>
                  <a:srgbClr val="000000"/>
                </a:solidFill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</a:rPr>
              <a:t>cpu_set_t</a:t>
            </a:r>
            <a:r>
              <a:rPr lang="en-US" altLang="zh-TW" sz="2000" dirty="0">
                <a:solidFill>
                  <a:srgbClr val="000000"/>
                </a:solidFill>
              </a:rPr>
              <a:t> *set);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 CPU_COUNT(</a:t>
            </a:r>
            <a:r>
              <a:rPr lang="en-US" altLang="zh-TW" sz="2000" dirty="0" err="1">
                <a:solidFill>
                  <a:srgbClr val="000000"/>
                </a:solidFill>
              </a:rPr>
              <a:t>cpu_set_t</a:t>
            </a:r>
            <a:r>
              <a:rPr lang="en-US" altLang="zh-TW" sz="2000" dirty="0">
                <a:solidFill>
                  <a:srgbClr val="000000"/>
                </a:solidFill>
              </a:rPr>
              <a:t> *set);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2481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相關巨集的意義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zh-TW" sz="2400" dirty="0">
                <a:cs typeface="Noto Mono" panose="020B0609030804020204" pitchFamily="49" charset="0"/>
              </a:rPr>
              <a:t>CPU_ZERO()       Clears set, so that it contains no CPUs.</a:t>
            </a:r>
          </a:p>
          <a:p>
            <a:r>
              <a:rPr lang="en-US" altLang="zh-TW" sz="2400" dirty="0">
                <a:cs typeface="Noto Mono" panose="020B0609030804020204" pitchFamily="49" charset="0"/>
              </a:rPr>
              <a:t>CPU_SET()        Add CPU </a:t>
            </a:r>
            <a:r>
              <a:rPr lang="en-US" altLang="zh-TW" sz="2400" dirty="0" err="1">
                <a:cs typeface="Noto Mono" panose="020B0609030804020204" pitchFamily="49" charset="0"/>
              </a:rPr>
              <a:t>cpu</a:t>
            </a:r>
            <a:r>
              <a:rPr lang="en-US" altLang="zh-TW" sz="2400" dirty="0">
                <a:cs typeface="Noto Mono" panose="020B0609030804020204" pitchFamily="49" charset="0"/>
              </a:rPr>
              <a:t> to set.</a:t>
            </a:r>
          </a:p>
          <a:p>
            <a:r>
              <a:rPr lang="en-US" altLang="zh-TW" sz="2400" dirty="0">
                <a:cs typeface="Noto Mono" panose="020B0609030804020204" pitchFamily="49" charset="0"/>
              </a:rPr>
              <a:t>CPU_CLR()        Remove CPU </a:t>
            </a:r>
            <a:r>
              <a:rPr lang="en-US" altLang="zh-TW" sz="2400" dirty="0" err="1">
                <a:cs typeface="Noto Mono" panose="020B0609030804020204" pitchFamily="49" charset="0"/>
              </a:rPr>
              <a:t>cpu</a:t>
            </a:r>
            <a:r>
              <a:rPr lang="en-US" altLang="zh-TW" sz="2400" dirty="0">
                <a:cs typeface="Noto Mono" panose="020B0609030804020204" pitchFamily="49" charset="0"/>
              </a:rPr>
              <a:t> from set.</a:t>
            </a:r>
          </a:p>
          <a:p>
            <a:r>
              <a:rPr lang="en-US" altLang="zh-TW" sz="2400" dirty="0">
                <a:cs typeface="Noto Mono" panose="020B0609030804020204" pitchFamily="49" charset="0"/>
              </a:rPr>
              <a:t>CPU_ISSET()      Test to see if CPU </a:t>
            </a:r>
            <a:r>
              <a:rPr lang="en-US" altLang="zh-TW" sz="2400" dirty="0" err="1">
                <a:cs typeface="Noto Mono" panose="020B0609030804020204" pitchFamily="49" charset="0"/>
              </a:rPr>
              <a:t>cpu</a:t>
            </a:r>
            <a:r>
              <a:rPr lang="en-US" altLang="zh-TW" sz="2400" dirty="0">
                <a:cs typeface="Noto Mono" panose="020B0609030804020204" pitchFamily="49" charset="0"/>
              </a:rPr>
              <a:t> is a member of set.</a:t>
            </a:r>
          </a:p>
          <a:p>
            <a:r>
              <a:rPr lang="en-US" altLang="zh-TW" sz="2400" dirty="0">
                <a:cs typeface="Noto Mono" panose="020B0609030804020204" pitchFamily="49" charset="0"/>
              </a:rPr>
              <a:t>CPU_COUNT()      Return the number of CPUs in set.</a:t>
            </a:r>
            <a:endParaRPr kumimoji="1" lang="zh-TW" altLang="en-US" sz="2400" dirty="0">
              <a:ea typeface="Consolas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相關的函數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643820"/>
                </a:solidFill>
              </a:rPr>
              <a:t>#define _GNU_SOURCE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solidFill>
                  <a:srgbClr val="643820"/>
                </a:solidFill>
              </a:rPr>
              <a:t>#include </a:t>
            </a:r>
            <a:r>
              <a:rPr lang="en-US" altLang="zh-TW" sz="2000" dirty="0">
                <a:solidFill>
                  <a:srgbClr val="C41A16"/>
                </a:solidFill>
              </a:rPr>
              <a:t>&lt;</a:t>
            </a:r>
            <a:r>
              <a:rPr lang="en-US" altLang="zh-TW" sz="2000" dirty="0" err="1">
                <a:solidFill>
                  <a:srgbClr val="C41A16"/>
                </a:solidFill>
              </a:rPr>
              <a:t>sched.h</a:t>
            </a:r>
            <a:r>
              <a:rPr lang="en-US" altLang="zh-TW" sz="2000" dirty="0">
                <a:solidFill>
                  <a:srgbClr val="C41A16"/>
                </a:solidFill>
              </a:rPr>
              <a:t>&gt;</a:t>
            </a:r>
            <a:endParaRPr lang="en-US" altLang="zh-TW" sz="2000" dirty="0">
              <a:solidFill>
                <a:srgbClr val="64382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solidFill>
                  <a:srgbClr val="AA0D91"/>
                </a:solidFill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sched_setaffinity</a:t>
            </a:r>
            <a:r>
              <a:rPr lang="en-US" altLang="zh-TW" sz="2000" dirty="0">
                <a:solidFill>
                  <a:srgbClr val="000000"/>
                </a:solidFill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</a:rPr>
              <a:t>pid_t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pid</a:t>
            </a:r>
            <a:r>
              <a:rPr lang="en-US" altLang="zh-TW" sz="2000" dirty="0">
                <a:solidFill>
                  <a:srgbClr val="000000"/>
                </a:solidFill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</a:rPr>
              <a:t>size_t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</a:rPr>
              <a:t>cpusetsize</a:t>
            </a:r>
            <a:r>
              <a:rPr lang="en-US" altLang="zh-TW" sz="2000" dirty="0">
                <a:solidFill>
                  <a:srgbClr val="000000"/>
                </a:solidFill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ro-RO" altLang="zh-TW" sz="2000" dirty="0">
                <a:solidFill>
                  <a:srgbClr val="000000"/>
                </a:solidFill>
              </a:rPr>
              <a:t>                      </a:t>
            </a:r>
            <a:r>
              <a:rPr lang="ro-RO" altLang="zh-TW" sz="2000" dirty="0" err="1">
                <a:solidFill>
                  <a:srgbClr val="000000"/>
                </a:solidFill>
              </a:rPr>
              <a:t>cpu_set_t</a:t>
            </a:r>
            <a:r>
              <a:rPr lang="ro-RO" altLang="zh-TW" sz="2000" dirty="0">
                <a:solidFill>
                  <a:srgbClr val="000000"/>
                </a:solidFill>
              </a:rPr>
              <a:t> *</a:t>
            </a:r>
            <a:r>
              <a:rPr lang="ro-RO" altLang="zh-TW" sz="2000" dirty="0" err="1">
                <a:solidFill>
                  <a:srgbClr val="000000"/>
                </a:solidFill>
              </a:rPr>
              <a:t>mask</a:t>
            </a:r>
            <a:r>
              <a:rPr lang="ro-RO" altLang="zh-TW" sz="2000" dirty="0">
                <a:solidFill>
                  <a:srgbClr val="000000"/>
                </a:solidFill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/*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如果</a:t>
            </a:r>
            <a:r>
              <a:rPr kumimoji="1" lang="en-US" altLang="zh-TW" sz="2000" dirty="0" err="1">
                <a:solidFill>
                  <a:schemeClr val="accent6">
                    <a:lumMod val="50000"/>
                  </a:schemeClr>
                </a:solidFill>
              </a:rPr>
              <a:t>pid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為</a:t>
            </a: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，表示設定目前的</a:t>
            </a: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process*/</a:t>
            </a:r>
            <a:endParaRPr lang="ro-RO" altLang="zh-TW" sz="2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ro-RO" altLang="zh-TW" sz="2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altLang="zh-TW" sz="2000" dirty="0" err="1">
                <a:solidFill>
                  <a:srgbClr val="AA0D91"/>
                </a:solidFill>
              </a:rPr>
              <a:t>int</a:t>
            </a:r>
            <a:r>
              <a:rPr lang="ro-RO" altLang="zh-TW" sz="2000" dirty="0">
                <a:solidFill>
                  <a:srgbClr val="000000"/>
                </a:solidFill>
              </a:rPr>
              <a:t> </a:t>
            </a:r>
            <a:r>
              <a:rPr lang="ro-RO" altLang="zh-TW" sz="2000" dirty="0" err="1">
                <a:solidFill>
                  <a:srgbClr val="000000"/>
                </a:solidFill>
              </a:rPr>
              <a:t>sched_getaffinity</a:t>
            </a:r>
            <a:r>
              <a:rPr lang="ro-RO" altLang="zh-TW" sz="2000" dirty="0">
                <a:solidFill>
                  <a:srgbClr val="000000"/>
                </a:solidFill>
              </a:rPr>
              <a:t>(</a:t>
            </a:r>
            <a:r>
              <a:rPr lang="ro-RO" altLang="zh-TW" sz="2000" dirty="0" err="1">
                <a:solidFill>
                  <a:srgbClr val="000000"/>
                </a:solidFill>
              </a:rPr>
              <a:t>pid_t</a:t>
            </a:r>
            <a:r>
              <a:rPr lang="ro-RO" altLang="zh-TW" sz="2000" dirty="0">
                <a:solidFill>
                  <a:srgbClr val="000000"/>
                </a:solidFill>
              </a:rPr>
              <a:t> </a:t>
            </a:r>
            <a:r>
              <a:rPr lang="ro-RO" altLang="zh-TW" sz="2000" dirty="0" err="1">
                <a:solidFill>
                  <a:srgbClr val="000000"/>
                </a:solidFill>
              </a:rPr>
              <a:t>pid</a:t>
            </a:r>
            <a:r>
              <a:rPr lang="ro-RO" altLang="zh-TW" sz="2000" dirty="0">
                <a:solidFill>
                  <a:srgbClr val="000000"/>
                </a:solidFill>
              </a:rPr>
              <a:t>, </a:t>
            </a:r>
            <a:r>
              <a:rPr lang="ro-RO" altLang="zh-TW" sz="2000" dirty="0" err="1">
                <a:solidFill>
                  <a:srgbClr val="000000"/>
                </a:solidFill>
              </a:rPr>
              <a:t>size_t</a:t>
            </a:r>
            <a:r>
              <a:rPr lang="ro-RO" altLang="zh-TW" sz="2000" dirty="0">
                <a:solidFill>
                  <a:srgbClr val="000000"/>
                </a:solidFill>
              </a:rPr>
              <a:t> </a:t>
            </a:r>
            <a:r>
              <a:rPr lang="ro-RO" altLang="zh-TW" sz="2000" dirty="0" err="1">
                <a:solidFill>
                  <a:srgbClr val="000000"/>
                </a:solidFill>
              </a:rPr>
              <a:t>cpusetsize</a:t>
            </a:r>
            <a:r>
              <a:rPr lang="ro-RO" altLang="zh-TW" sz="2000" dirty="0">
                <a:solidFill>
                  <a:srgbClr val="000000"/>
                </a:solidFill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ro-RO" altLang="zh-TW" sz="2000" dirty="0">
                <a:solidFill>
                  <a:srgbClr val="000000"/>
                </a:solidFill>
              </a:rPr>
              <a:t>                      </a:t>
            </a:r>
            <a:r>
              <a:rPr lang="ro-RO" altLang="zh-TW" sz="2000" dirty="0" err="1">
                <a:solidFill>
                  <a:srgbClr val="000000"/>
                </a:solidFill>
              </a:rPr>
              <a:t>cpu_set_t</a:t>
            </a:r>
            <a:r>
              <a:rPr lang="ro-RO" altLang="zh-TW" sz="2000" dirty="0">
                <a:solidFill>
                  <a:srgbClr val="000000"/>
                </a:solidFill>
              </a:rPr>
              <a:t> *</a:t>
            </a:r>
            <a:r>
              <a:rPr lang="ro-RO" altLang="zh-TW" sz="2000" dirty="0" err="1">
                <a:solidFill>
                  <a:srgbClr val="000000"/>
                </a:solidFill>
              </a:rPr>
              <a:t>mask</a:t>
            </a:r>
            <a:r>
              <a:rPr lang="ro-RO" altLang="zh-TW" sz="2000" dirty="0">
                <a:solidFill>
                  <a:srgbClr val="000000"/>
                </a:solidFill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/*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如果</a:t>
            </a:r>
            <a:r>
              <a:rPr kumimoji="1" lang="en-US" altLang="zh-TW" sz="2000" dirty="0" err="1">
                <a:solidFill>
                  <a:schemeClr val="accent6">
                    <a:lumMod val="50000"/>
                  </a:schemeClr>
                </a:solidFill>
              </a:rPr>
              <a:t>pid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為</a:t>
            </a: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kumimoji="1" lang="zh-TW" altLang="en-US" sz="2000" dirty="0">
                <a:solidFill>
                  <a:schemeClr val="accent6">
                    <a:lumMod val="50000"/>
                  </a:schemeClr>
                </a:solidFill>
              </a:rPr>
              <a:t>，表示設定目前的</a:t>
            </a:r>
            <a:r>
              <a:rPr kumimoji="1" lang="en-US" altLang="zh-TW" sz="2000" dirty="0">
                <a:solidFill>
                  <a:schemeClr val="accent6">
                    <a:lumMod val="50000"/>
                  </a:schemeClr>
                </a:solidFill>
              </a:rPr>
              <a:t>process*/</a:t>
            </a:r>
            <a:endParaRPr kumimoji="1" lang="zh-TW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5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/>
          <a:lstStyle/>
          <a:p>
            <a:r>
              <a:rPr kumimoji="1" lang="en-US" altLang="zh-TW" dirty="0" err="1"/>
              <a:t>cpu_set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22872"/>
            <a:ext cx="10515600" cy="5635127"/>
          </a:xfrm>
        </p:spPr>
        <p:txBody>
          <a:bodyPr numCol="1">
            <a:normAutofit/>
          </a:bodyPr>
          <a:lstStyle/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BA2DA2"/>
                </a:solidFill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</a:rPr>
              <a:t> main(</a:t>
            </a:r>
            <a:r>
              <a:rPr lang="is-IS" altLang="zh-TW" sz="1600" dirty="0">
                <a:solidFill>
                  <a:srgbClr val="BA2DA2"/>
                </a:solidFill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</a:rPr>
              <a:t> argc, </a:t>
            </a:r>
            <a:r>
              <a:rPr lang="is-IS" altLang="zh-TW" sz="1600" dirty="0">
                <a:solidFill>
                  <a:srgbClr val="BA2DA2"/>
                </a:solidFill>
              </a:rPr>
              <a:t>char</a:t>
            </a:r>
            <a:r>
              <a:rPr lang="is-IS" altLang="zh-TW" sz="1600" dirty="0">
                <a:solidFill>
                  <a:srgbClr val="000000"/>
                </a:solidFill>
              </a:rPr>
              <a:t> **argv) {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cpu_set_t set;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CPU_ZERO(&amp;set);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</a:rPr>
              <a:t>int</a:t>
            </a:r>
            <a:r>
              <a:rPr lang="is-IS" altLang="zh-TW" sz="1600" dirty="0">
                <a:solidFill>
                  <a:srgbClr val="000000"/>
                </a:solidFill>
              </a:rPr>
              <a:t> i,j,ret;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CPU_ZERO(&amp;set);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CPU_SET(</a:t>
            </a:r>
            <a:r>
              <a:rPr lang="is-IS" altLang="zh-TW" sz="1600" dirty="0">
                <a:solidFill>
                  <a:srgbClr val="272AD8"/>
                </a:solidFill>
              </a:rPr>
              <a:t>3</a:t>
            </a:r>
            <a:r>
              <a:rPr lang="is-IS" altLang="zh-TW" sz="1600" dirty="0">
                <a:solidFill>
                  <a:srgbClr val="000000"/>
                </a:solidFill>
              </a:rPr>
              <a:t>, &amp;set);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ret=sched_setaffinity(</a:t>
            </a:r>
            <a:r>
              <a:rPr lang="is-IS" altLang="zh-TW" sz="1600" dirty="0">
                <a:solidFill>
                  <a:srgbClr val="272AD8"/>
                </a:solidFill>
              </a:rPr>
              <a:t>0</a:t>
            </a:r>
            <a:r>
              <a:rPr lang="is-IS" altLang="zh-TW" sz="1600" dirty="0">
                <a:solidFill>
                  <a:srgbClr val="000000"/>
                </a:solidFill>
              </a:rPr>
              <a:t>, </a:t>
            </a:r>
            <a:r>
              <a:rPr lang="is-IS" altLang="zh-TW" sz="1600" dirty="0">
                <a:solidFill>
                  <a:srgbClr val="BA2DA2"/>
                </a:solidFill>
              </a:rPr>
              <a:t>sizeof</a:t>
            </a:r>
            <a:r>
              <a:rPr lang="is-IS" altLang="zh-TW" sz="1600" dirty="0">
                <a:solidFill>
                  <a:srgbClr val="000000"/>
                </a:solidFill>
              </a:rPr>
              <a:t>(cpu_set_t), &amp;set);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</a:rPr>
              <a:t>if</a:t>
            </a:r>
            <a:r>
              <a:rPr lang="is-IS" altLang="zh-TW" sz="1600" dirty="0">
                <a:solidFill>
                  <a:srgbClr val="000000"/>
                </a:solidFill>
              </a:rPr>
              <a:t> (ret==-</a:t>
            </a:r>
            <a:r>
              <a:rPr lang="is-IS" altLang="zh-TW" sz="1600" dirty="0">
                <a:solidFill>
                  <a:srgbClr val="272AD8"/>
                </a:solidFill>
              </a:rPr>
              <a:t>1</a:t>
            </a:r>
            <a:r>
              <a:rPr lang="is-IS" altLang="zh-TW" sz="1600" dirty="0">
                <a:solidFill>
                  <a:srgbClr val="000000"/>
                </a:solidFill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    perror(</a:t>
            </a:r>
            <a:r>
              <a:rPr lang="is-IS" altLang="zh-TW" sz="1600" dirty="0">
                <a:solidFill>
                  <a:srgbClr val="D12F1B"/>
                </a:solidFill>
              </a:rPr>
              <a:t>"sched_setaffinity"</a:t>
            </a:r>
            <a:r>
              <a:rPr lang="is-IS" altLang="zh-TW" sz="1600" dirty="0">
                <a:solidFill>
                  <a:srgbClr val="000000"/>
                </a:solidFill>
              </a:rPr>
              <a:t>);</a:t>
            </a:r>
            <a:endParaRPr lang="is-IS" altLang="zh-TW" sz="1600" dirty="0">
              <a:solidFill>
                <a:srgbClr val="D12F1B"/>
              </a:solidFill>
            </a:endParaRP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</a:rPr>
              <a:t>for</a:t>
            </a:r>
            <a:r>
              <a:rPr lang="is-IS" altLang="zh-TW" sz="1600" dirty="0">
                <a:solidFill>
                  <a:srgbClr val="000000"/>
                </a:solidFill>
              </a:rPr>
              <a:t>(i=</a:t>
            </a:r>
            <a:r>
              <a:rPr lang="is-IS" altLang="zh-TW" sz="1600" dirty="0">
                <a:solidFill>
                  <a:srgbClr val="272AD8"/>
                </a:solidFill>
              </a:rPr>
              <a:t>0</a:t>
            </a:r>
            <a:r>
              <a:rPr lang="is-IS" altLang="zh-TW" sz="1600" dirty="0">
                <a:solidFill>
                  <a:srgbClr val="000000"/>
                </a:solidFill>
              </a:rPr>
              <a:t>; i&lt;</a:t>
            </a:r>
            <a:r>
              <a:rPr lang="is-IS" altLang="zh-TW" sz="1600" dirty="0">
                <a:solidFill>
                  <a:srgbClr val="272AD8"/>
                </a:solidFill>
              </a:rPr>
              <a:t>1000</a:t>
            </a:r>
            <a:r>
              <a:rPr lang="is-IS" altLang="zh-TW" sz="1600" dirty="0">
                <a:solidFill>
                  <a:srgbClr val="000000"/>
                </a:solidFill>
              </a:rPr>
              <a:t>; i++) { </a:t>
            </a:r>
            <a:r>
              <a:rPr lang="is-IS" altLang="zh-TW" sz="1600" dirty="0">
                <a:solidFill>
                  <a:schemeClr val="accent6">
                    <a:lumMod val="50000"/>
                  </a:schemeClr>
                </a:solidFill>
              </a:rPr>
              <a:t>/*busy loop*/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    </a:t>
            </a:r>
            <a:r>
              <a:rPr lang="is-IS" altLang="zh-TW" sz="1600" dirty="0">
                <a:solidFill>
                  <a:srgbClr val="BA2DA2"/>
                </a:solidFill>
              </a:rPr>
              <a:t>for</a:t>
            </a:r>
            <a:r>
              <a:rPr lang="is-IS" altLang="zh-TW" sz="1600" dirty="0">
                <a:solidFill>
                  <a:srgbClr val="000000"/>
                </a:solidFill>
              </a:rPr>
              <a:t>(j=</a:t>
            </a:r>
            <a:r>
              <a:rPr lang="is-IS" altLang="zh-TW" sz="1600" dirty="0">
                <a:solidFill>
                  <a:srgbClr val="272AD8"/>
                </a:solidFill>
              </a:rPr>
              <a:t>0</a:t>
            </a:r>
            <a:r>
              <a:rPr lang="is-IS" altLang="zh-TW" sz="1600" dirty="0">
                <a:solidFill>
                  <a:srgbClr val="000000"/>
                </a:solidFill>
              </a:rPr>
              <a:t>; j&lt;</a:t>
            </a:r>
            <a:r>
              <a:rPr lang="is-IS" altLang="zh-TW" sz="1600" dirty="0">
                <a:solidFill>
                  <a:srgbClr val="272AD8"/>
                </a:solidFill>
              </a:rPr>
              <a:t>10000000</a:t>
            </a:r>
            <a:r>
              <a:rPr lang="is-IS" altLang="zh-TW" sz="1600" dirty="0">
                <a:solidFill>
                  <a:srgbClr val="000000"/>
                </a:solidFill>
              </a:rPr>
              <a:t>; j++) {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        j=j+</a:t>
            </a:r>
            <a:r>
              <a:rPr lang="is-IS" altLang="zh-TW" sz="1600" dirty="0">
                <a:solidFill>
                  <a:srgbClr val="272AD8"/>
                </a:solidFill>
              </a:rPr>
              <a:t>1</a:t>
            </a:r>
            <a:r>
              <a:rPr lang="is-IS" altLang="zh-TW" sz="1600" dirty="0">
                <a:solidFill>
                  <a:srgbClr val="000000"/>
                </a:solidFill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    }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}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    </a:t>
            </a:r>
            <a:r>
              <a:rPr lang="is-IS" altLang="zh-TW" sz="1600" dirty="0">
                <a:solidFill>
                  <a:srgbClr val="BA2DA2"/>
                </a:solidFill>
              </a:rPr>
              <a:t>return</a:t>
            </a:r>
            <a:r>
              <a:rPr lang="is-IS" altLang="zh-TW" sz="1600" dirty="0">
                <a:solidFill>
                  <a:srgbClr val="000000"/>
                </a:solidFill>
              </a:rPr>
              <a:t> j;</a:t>
            </a:r>
          </a:p>
          <a:p>
            <a:pPr>
              <a:buFont typeface="+mj-lt"/>
              <a:buAutoNum type="arabicPeriod"/>
            </a:pPr>
            <a:r>
              <a:rPr lang="is-IS" altLang="zh-TW" sz="1600" dirty="0">
                <a:solidFill>
                  <a:srgbClr val="000000"/>
                </a:solidFill>
              </a:rPr>
              <a:t>}</a:t>
            </a:r>
            <a:endParaRPr lang="is-IS" altLang="zh-TW" sz="16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17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執行結果（</a:t>
            </a:r>
            <a:r>
              <a:rPr kumimoji="1" lang="en-US" altLang="zh-TW" dirty="0"/>
              <a:t>system monitor</a:t>
            </a:r>
            <a:r>
              <a:rPr kumimoji="1" lang="zh-TW" altLang="en-US" dirty="0"/>
              <a:t>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2134394"/>
            <a:ext cx="8204200" cy="3733800"/>
          </a:xfrm>
        </p:spPr>
      </p:pic>
    </p:spTree>
    <p:extLst>
      <p:ext uri="{BB962C8B-B14F-4D97-AF65-F5344CB8AC3E}">
        <p14:creationId xmlns:p14="http://schemas.microsoft.com/office/powerpoint/2010/main" val="145035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7BC66-1705-EE42-9C06-C6AFFF35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78555-750B-1C45-88C9-40D4763A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瞭解什麼是環境變數，如何獲得環境變數</a:t>
            </a:r>
            <a:endParaRPr kumimoji="1" lang="en-US" altLang="zh-TW" dirty="0"/>
          </a:p>
          <a:p>
            <a:r>
              <a:rPr kumimoji="1" lang="zh-TW" altLang="en-US" dirty="0"/>
              <a:t>暸解如何設定優先權，設定優先權的原則</a:t>
            </a:r>
            <a:endParaRPr kumimoji="1" lang="en-US" altLang="zh-TW" dirty="0"/>
          </a:p>
          <a:p>
            <a:r>
              <a:rPr kumimoji="1" lang="zh-TW" altLang="en-US"/>
              <a:t>設定程式「正常」結束執行時，「自動」執行的函數</a:t>
            </a:r>
            <a:endParaRPr kumimoji="1" lang="en-US" altLang="zh-TW" dirty="0"/>
          </a:p>
          <a:p>
            <a:r>
              <a:rPr kumimoji="1" lang="zh-TW" altLang="en-US" dirty="0"/>
              <a:t>在多核心、多處理器環境中，如何設定程式在哪一顆處理器上執行</a:t>
            </a:r>
          </a:p>
        </p:txBody>
      </p:sp>
    </p:spTree>
    <p:extLst>
      <p:ext uri="{BB962C8B-B14F-4D97-AF65-F5344CB8AC3E}">
        <p14:creationId xmlns:p14="http://schemas.microsoft.com/office/powerpoint/2010/main" val="397522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54E0C-4C58-BC4E-AD74-53A8C63B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Stack size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7D970-2E64-784E-AAD9-A65BF08C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7141" cy="43513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$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ulimit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 -a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core file size          (blocks, -c) 0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data 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seg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 size           (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kbytes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, -d) unlimited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scheduling priority             (-e) 0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file size               (blocks, -f) unlimited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pending signals                 (-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i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) 128067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max locked memory       (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kbytes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, -l) 64</a:t>
            </a:r>
          </a:p>
          <a:p>
            <a:pPr marL="0" indent="0">
              <a:buNone/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max memory size         (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kbytes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, -m) unlimited</a:t>
            </a:r>
          </a:p>
          <a:p>
            <a:pPr marL="0" indent="0">
              <a:buNone/>
            </a:pPr>
            <a:endParaRPr kumimoji="1" lang="zh-TW" altLang="en-US" sz="1200" dirty="0">
              <a:latin typeface="Microsoft YaHei Light" panose="020B0502040204020203" pitchFamily="34" charset="-122"/>
              <a:ea typeface="Noto Sans CJK TC" panose="020B0500000000000000" pitchFamily="34" charset="-128"/>
              <a:cs typeface="Noto Sans Mono Medium" panose="020B05090405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5526EF-0D7C-3E4E-BAF7-DAB75D21B0B1}"/>
              </a:ext>
            </a:extLst>
          </p:cNvPr>
          <p:cNvSpPr/>
          <p:nvPr/>
        </p:nvSpPr>
        <p:spPr>
          <a:xfrm>
            <a:off x="6317129" y="1825625"/>
            <a:ext cx="4936565" cy="435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open files                      (-n) 1024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pipe size            (512 bytes, -p) 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POSIX message queues     (bytes, -q) 819200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real-time priority              (-r) 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stack size              (</a:t>
            </a:r>
            <a:r>
              <a:rPr lang="en-US" altLang="zh-TW" sz="1200" dirty="0" err="1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kbytes</a:t>
            </a:r>
            <a:r>
              <a:rPr lang="en-US" altLang="zh-TW" sz="1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, -s) 8192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cpu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 time               (seconds, -t) unlimited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max user processes              (-u) 128067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virtual memory          (</a:t>
            </a:r>
            <a:r>
              <a:rPr lang="en-US" altLang="zh-TW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kbytes</a:t>
            </a: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, -v) unlimited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oto Sans Mono Medium" panose="020B0509040504020204" pitchFamily="49" charset="0"/>
              </a:rPr>
              <a:t>file locks                      (-x) unlimited</a:t>
            </a:r>
          </a:p>
        </p:txBody>
      </p:sp>
    </p:spTree>
    <p:extLst>
      <p:ext uri="{BB962C8B-B14F-4D97-AF65-F5344CB8AC3E}">
        <p14:creationId xmlns:p14="http://schemas.microsoft.com/office/powerpoint/2010/main" val="40157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程式的參數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TW" altLang="en-US" dirty="0"/>
              <a:t>啟動行程時，可以帶上參數，這些參數如下一頁投影片所示</a:t>
            </a:r>
          </a:p>
        </p:txBody>
      </p:sp>
    </p:spTree>
    <p:extLst>
      <p:ext uri="{BB962C8B-B14F-4D97-AF65-F5344CB8AC3E}">
        <p14:creationId xmlns:p14="http://schemas.microsoft.com/office/powerpoint/2010/main" val="130044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echo.c</a:t>
            </a:r>
            <a:r>
              <a:rPr kumimoji="1" lang="en-US" altLang="zh-TW" dirty="0"/>
              <a:t> </a:t>
            </a:r>
            <a:r>
              <a:rPr kumimoji="1" lang="zh-TW" altLang="en-US" dirty="0"/>
              <a:t>程式的參數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一個標準的</a:t>
            </a:r>
            <a:r>
              <a:rPr kumimoji="1" lang="en-US" altLang="zh-TW" dirty="0"/>
              <a:t>GNU C</a:t>
            </a:r>
            <a:r>
              <a:rPr kumimoji="1" lang="zh-TW" altLang="en-US" dirty="0"/>
              <a:t>的主程式應該下底下這樣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unistd.h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stdlib.h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</a:rPr>
              <a:t>#include </a:t>
            </a:r>
            <a:r>
              <a:rPr lang="en-US" altLang="zh-TW" dirty="0">
                <a:solidFill>
                  <a:srgbClr val="C41A16"/>
                </a:solidFill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</a:rPr>
              <a:t>stdio.h</a:t>
            </a:r>
            <a:r>
              <a:rPr lang="en-US" altLang="zh-TW" dirty="0">
                <a:solidFill>
                  <a:srgbClr val="C41A16"/>
                </a:solidFill>
              </a:rPr>
              <a:t>&gt;</a:t>
            </a:r>
            <a:endParaRPr lang="en-US" altLang="zh-TW" dirty="0">
              <a:solidFill>
                <a:srgbClr val="64382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400"/>
                </a:solidFill>
              </a:rPr>
              <a:t>/*</a:t>
            </a:r>
            <a:r>
              <a:rPr lang="en-US" altLang="zh-TW" dirty="0" err="1">
                <a:solidFill>
                  <a:srgbClr val="007400"/>
                </a:solidFill>
              </a:rPr>
              <a:t>argc</a:t>
            </a:r>
            <a:r>
              <a:rPr lang="zh-TW" altLang="en-US" dirty="0">
                <a:solidFill>
                  <a:srgbClr val="007400"/>
                </a:solidFill>
              </a:rPr>
              <a:t>，代表在呼叫這個執行檔的時候，總共有幾個參數*</a:t>
            </a:r>
            <a:r>
              <a:rPr lang="en-US" altLang="zh-TW" dirty="0">
                <a:solidFill>
                  <a:srgbClr val="007400"/>
                </a:solidFill>
              </a:rPr>
              <a:t>/</a:t>
            </a:r>
            <a:endParaRPr lang="zh-TW" alt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400"/>
                </a:solidFill>
              </a:rPr>
              <a:t>/*</a:t>
            </a:r>
            <a:r>
              <a:rPr lang="zh-TW" altLang="en-US" dirty="0">
                <a:solidFill>
                  <a:srgbClr val="007400"/>
                </a:solidFill>
              </a:rPr>
              <a:t>請注意，第一個參數一定是執行檔的檔名，這樣的設計，有助於除錯*</a:t>
            </a:r>
            <a:r>
              <a:rPr lang="en-US" altLang="zh-TW" dirty="0">
                <a:solidFill>
                  <a:srgbClr val="007400"/>
                </a:solidFill>
              </a:rPr>
              <a:t>/</a:t>
            </a:r>
            <a:endParaRPr lang="zh-TW" alt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400"/>
                </a:solidFill>
              </a:rPr>
              <a:t>/*</a:t>
            </a:r>
            <a:r>
              <a:rPr lang="en-US" altLang="zh-TW" dirty="0" err="1">
                <a:solidFill>
                  <a:srgbClr val="007400"/>
                </a:solidFill>
              </a:rPr>
              <a:t>argv</a:t>
            </a:r>
            <a:r>
              <a:rPr lang="zh-TW" altLang="en-US" dirty="0">
                <a:solidFill>
                  <a:srgbClr val="007400"/>
                </a:solidFill>
              </a:rPr>
              <a:t>則是字串陣列，最後一個字串是</a:t>
            </a:r>
            <a:r>
              <a:rPr lang="en-US" altLang="zh-TW" dirty="0">
                <a:solidFill>
                  <a:srgbClr val="007400"/>
                </a:solidFill>
              </a:rPr>
              <a:t>NULL*/</a:t>
            </a:r>
            <a:endParaRPr lang="zh-TW" alt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</a:rPr>
              <a:t>int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argc</a:t>
            </a:r>
            <a:r>
              <a:rPr lang="en-US" altLang="zh-TW" dirty="0">
                <a:solidFill>
                  <a:srgbClr val="000000"/>
                </a:solidFill>
              </a:rPr>
              <a:t>, </a:t>
            </a:r>
            <a:r>
              <a:rPr lang="en-US" altLang="zh-TW" dirty="0">
                <a:solidFill>
                  <a:srgbClr val="AA0D91"/>
                </a:solidFill>
              </a:rPr>
              <a:t>char</a:t>
            </a:r>
            <a:r>
              <a:rPr lang="en-US" altLang="zh-TW" dirty="0">
                <a:solidFill>
                  <a:srgbClr val="000000"/>
                </a:solidFill>
              </a:rPr>
              <a:t>**</a:t>
            </a:r>
            <a:r>
              <a:rPr lang="en-US" altLang="zh-TW" dirty="0" err="1">
                <a:solidFill>
                  <a:srgbClr val="000000"/>
                </a:solidFill>
              </a:rPr>
              <a:t>argv</a:t>
            </a:r>
            <a:r>
              <a:rPr lang="en-US" altLang="zh-TW" dirty="0">
                <a:solidFill>
                  <a:srgbClr val="000000"/>
                </a:solidFill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hu-HU" altLang="zh-TW" dirty="0">
                <a:solidFill>
                  <a:srgbClr val="000000"/>
                </a:solidFill>
              </a:rPr>
              <a:t>    </a:t>
            </a:r>
            <a:r>
              <a:rPr lang="hu-HU" altLang="zh-TW" dirty="0">
                <a:solidFill>
                  <a:srgbClr val="AA0D91"/>
                </a:solidFill>
              </a:rPr>
              <a:t>int</a:t>
            </a:r>
            <a:r>
              <a:rPr lang="hu-HU" altLang="zh-TW" dirty="0">
                <a:solidFill>
                  <a:srgbClr val="000000"/>
                </a:solidFill>
              </a:rPr>
              <a:t> i=</a:t>
            </a:r>
            <a:r>
              <a:rPr lang="hu-HU" altLang="zh-TW" dirty="0">
                <a:solidFill>
                  <a:srgbClr val="1C00CF"/>
                </a:solidFill>
              </a:rPr>
              <a:t>0</a:t>
            </a:r>
            <a:r>
              <a:rPr lang="hu-HU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</a:t>
            </a:r>
            <a:r>
              <a:rPr lang="de-DE" altLang="zh-TW" dirty="0" err="1">
                <a:solidFill>
                  <a:srgbClr val="AA0D91"/>
                </a:solidFill>
              </a:rPr>
              <a:t>while</a:t>
            </a:r>
            <a:r>
              <a:rPr lang="de-DE" altLang="zh-TW" dirty="0">
                <a:solidFill>
                  <a:srgbClr val="000000"/>
                </a:solidFill>
              </a:rPr>
              <a:t>(</a:t>
            </a:r>
            <a:r>
              <a:rPr lang="de-DE" altLang="zh-TW" dirty="0" err="1">
                <a:solidFill>
                  <a:srgbClr val="000000"/>
                </a:solidFill>
              </a:rPr>
              <a:t>argv</a:t>
            </a:r>
            <a:r>
              <a:rPr lang="de-DE" altLang="zh-TW" dirty="0">
                <a:solidFill>
                  <a:srgbClr val="000000"/>
                </a:solidFill>
              </a:rPr>
              <a:t>[i]!=</a:t>
            </a:r>
            <a:r>
              <a:rPr lang="de-DE" altLang="zh-TW" dirty="0">
                <a:solidFill>
                  <a:srgbClr val="AA0D91"/>
                </a:solidFill>
              </a:rPr>
              <a:t>NULL</a:t>
            </a:r>
            <a:r>
              <a:rPr lang="de-DE" altLang="zh-TW" dirty="0">
                <a:solidFill>
                  <a:srgbClr val="000000"/>
                </a:solidFill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</a:rPr>
              <a:t>        </a:t>
            </a:r>
            <a:r>
              <a:rPr lang="ro-RO" altLang="zh-TW" dirty="0" err="1">
                <a:solidFill>
                  <a:srgbClr val="000000"/>
                </a:solidFill>
              </a:rPr>
              <a:t>printf</a:t>
            </a:r>
            <a:r>
              <a:rPr lang="ro-RO" altLang="zh-TW" dirty="0">
                <a:solidFill>
                  <a:srgbClr val="000000"/>
                </a:solidFill>
              </a:rPr>
              <a:t>(</a:t>
            </a:r>
            <a:r>
              <a:rPr lang="ro-RO" altLang="zh-TW" dirty="0">
                <a:solidFill>
                  <a:srgbClr val="C41A16"/>
                </a:solidFill>
              </a:rPr>
              <a:t>"%s\n"</a:t>
            </a:r>
            <a:r>
              <a:rPr lang="ro-RO" altLang="zh-TW" dirty="0">
                <a:solidFill>
                  <a:srgbClr val="000000"/>
                </a:solidFill>
              </a:rPr>
              <a:t>, </a:t>
            </a:r>
            <a:r>
              <a:rPr lang="ro-RO" altLang="zh-TW" dirty="0" err="1">
                <a:solidFill>
                  <a:srgbClr val="000000"/>
                </a:solidFill>
              </a:rPr>
              <a:t>argv</a:t>
            </a:r>
            <a:r>
              <a:rPr lang="ro-RO" altLang="zh-TW" dirty="0">
                <a:solidFill>
                  <a:srgbClr val="000000"/>
                </a:solidFill>
              </a:rPr>
              <a:t>[i]);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    i++;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    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</a:rPr>
              <a:t>    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007400"/>
                </a:solidFill>
              </a:rPr>
              <a:t>/*</a:t>
            </a:r>
            <a:r>
              <a:rPr lang="zh-TW" altLang="en-US" dirty="0">
                <a:solidFill>
                  <a:srgbClr val="007400"/>
                </a:solidFill>
              </a:rPr>
              <a:t>依照程式的屬性，設定適當的</a:t>
            </a:r>
            <a:r>
              <a:rPr lang="en-US" altLang="zh-TW" dirty="0">
                <a:solidFill>
                  <a:srgbClr val="007400"/>
                </a:solidFill>
              </a:rPr>
              <a:t>return value*/</a:t>
            </a:r>
            <a:endParaRPr lang="zh-TW" alt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    </a:t>
            </a:r>
            <a:r>
              <a:rPr lang="en-US" altLang="zh-TW" dirty="0">
                <a:solidFill>
                  <a:srgbClr val="AA0D91"/>
                </a:solidFill>
              </a:rPr>
              <a:t>return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1C00CF"/>
                </a:solidFill>
              </a:rPr>
              <a:t>1</a:t>
            </a:r>
            <a:r>
              <a:rPr lang="en-US" altLang="zh-TW" dirty="0">
                <a:solidFill>
                  <a:srgbClr val="0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</a:rPr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08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argv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5343896" y="2422117"/>
            <a:ext cx="1508166" cy="2827225"/>
            <a:chOff x="5130140" y="2422117"/>
            <a:chExt cx="1508166" cy="2827225"/>
          </a:xfrm>
        </p:grpSpPr>
        <p:sp>
          <p:nvSpPr>
            <p:cNvPr id="4" name="矩形 3"/>
            <p:cNvSpPr/>
            <p:nvPr/>
          </p:nvSpPr>
          <p:spPr>
            <a:xfrm>
              <a:off x="5130140" y="2422117"/>
              <a:ext cx="1508166" cy="570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YaHei Light" panose="020B0502040204020203" pitchFamily="34" charset="-122"/>
                  <a:ea typeface="Noto Sans CJK TC Light" panose="020B0300000000000000" pitchFamily="34" charset="-120"/>
                </a:rPr>
                <a:t>./echo</a:t>
              </a:r>
              <a:endPara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30140" y="2992133"/>
              <a:ext cx="1508166" cy="570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YaHei Light" panose="020B0502040204020203" pitchFamily="34" charset="-122"/>
                  <a:ea typeface="Noto Sans CJK TC Light" panose="020B0300000000000000" pitchFamily="34" charset="-120"/>
                </a:rPr>
                <a:t>para1</a:t>
              </a:r>
              <a:endPara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30140" y="3539294"/>
              <a:ext cx="1508166" cy="570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YaHei Light" panose="020B0502040204020203" pitchFamily="34" charset="-122"/>
                  <a:ea typeface="Noto Sans CJK TC Light" panose="020B0300000000000000" pitchFamily="34" charset="-120"/>
                </a:rPr>
                <a:t>para2</a:t>
              </a:r>
              <a:endPara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30140" y="4109310"/>
              <a:ext cx="1508166" cy="570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YaHei Light" panose="020B0502040204020203" pitchFamily="34" charset="-122"/>
                  <a:ea typeface="Noto Sans CJK TC Light" panose="020B0300000000000000" pitchFamily="34" charset="-120"/>
                </a:rPr>
                <a:t>para3</a:t>
              </a:r>
              <a:endPara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30140" y="4679326"/>
              <a:ext cx="1508166" cy="570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YaHei Light" panose="020B0502040204020203" pitchFamily="34" charset="-122"/>
                  <a:ea typeface="Noto Sans CJK TC Light" panose="020B0300000000000000" pitchFamily="34" charset="-120"/>
                </a:rPr>
                <a:t>null</a:t>
              </a:r>
              <a:endParaRPr kumimoji="1" lang="zh-TW" altLang="en-US" dirty="0">
                <a:latin typeface="Microsoft YaHei Light" panose="020B0502040204020203" pitchFamily="34" charset="-122"/>
                <a:ea typeface="Noto Sans CJK TC Light" panose="020B03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3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$ ./echo para1 para2 para3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./echo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para1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para2</a:t>
            </a:r>
          </a:p>
          <a:p>
            <a:pPr marL="0" indent="0">
              <a:buNone/>
            </a:pPr>
            <a:r>
              <a:rPr kumimoji="1" lang="en-US" altLang="zh-TW" dirty="0">
                <a:latin typeface="Microsoft YaHei Light" panose="020B0502040204020203" pitchFamily="34" charset="-122"/>
                <a:ea typeface="Noto Sans CJK TC Light" panose="020B0300000000000000" pitchFamily="34" charset="-120"/>
              </a:rPr>
              <a:t>para3</a:t>
            </a:r>
            <a:endParaRPr kumimoji="1" lang="zh-TW" altLang="en-US" dirty="0">
              <a:latin typeface="Microsoft YaHei Light" panose="020B0502040204020203" pitchFamily="34" charset="-122"/>
              <a:ea typeface="Noto Sans CJK TC Light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00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程式的執行環境：</a:t>
            </a:r>
            <a:br>
              <a:rPr kumimoji="1" lang="en-US" altLang="zh-TW" dirty="0"/>
            </a:br>
            <a:r>
              <a:rPr kumimoji="1" lang="zh-TW" altLang="en-US" dirty="0"/>
              <a:t>環境變數</a:t>
            </a:r>
          </a:p>
        </p:txBody>
      </p:sp>
    </p:spTree>
    <p:extLst>
      <p:ext uri="{BB962C8B-B14F-4D97-AF65-F5344CB8AC3E}">
        <p14:creationId xmlns:p14="http://schemas.microsoft.com/office/powerpoint/2010/main" val="84066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2383</Words>
  <Application>Microsoft Macintosh PowerPoint</Application>
  <PresentationFormat>寬螢幕</PresentationFormat>
  <Paragraphs>310</Paragraphs>
  <Slides>36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Microsoft YaHei</vt:lpstr>
      <vt:lpstr>Microsoft YaHei Light</vt:lpstr>
      <vt:lpstr>Arial</vt:lpstr>
      <vt:lpstr>Menlo</vt:lpstr>
      <vt:lpstr>Office 佈景主題</vt:lpstr>
      <vt:lpstr>行程（process）</vt:lpstr>
      <vt:lpstr>什麼是行程</vt:lpstr>
      <vt:lpstr>什麼是行程</vt:lpstr>
      <vt:lpstr>Stack size</vt:lpstr>
      <vt:lpstr>程式的參數</vt:lpstr>
      <vt:lpstr>echo.c 程式的參數</vt:lpstr>
      <vt:lpstr>argv</vt:lpstr>
      <vt:lpstr>執行結果</vt:lpstr>
      <vt:lpstr>程式的執行環境： 環境變數</vt:lpstr>
      <vt:lpstr>在command模式的設定法</vt:lpstr>
      <vt:lpstr>課堂作業</vt:lpstr>
      <vt:lpstr>範例</vt:lpstr>
      <vt:lpstr>user environment相關的函數及變數</vt:lpstr>
      <vt:lpstr>listEnv</vt:lpstr>
      <vt:lpstr>執行結果</vt:lpstr>
      <vt:lpstr>getenv</vt:lpstr>
      <vt:lpstr>執行結果</vt:lpstr>
      <vt:lpstr>程式碼的結束呼叫</vt:lpstr>
      <vt:lpstr>程式的結束</vt:lpstr>
      <vt:lpstr>atexit</vt:lpstr>
      <vt:lpstr>atexit()</vt:lpstr>
      <vt:lpstr>執行結果</vt:lpstr>
      <vt:lpstr>on_exit()</vt:lpstr>
      <vt:lpstr>執行結果</vt:lpstr>
      <vt:lpstr>控制行程的 優先權及多核心排程</vt:lpstr>
      <vt:lpstr>改變行程的優先權</vt:lpstr>
      <vt:lpstr>變更優先權</vt:lpstr>
      <vt:lpstr>myNice.c</vt:lpstr>
      <vt:lpstr>執行結果</vt:lpstr>
      <vt:lpstr>設定task可以在 哪些CPU上執行</vt:lpstr>
      <vt:lpstr>相關的巨集指令</vt:lpstr>
      <vt:lpstr>相關巨集的意義</vt:lpstr>
      <vt:lpstr>相關的函數</vt:lpstr>
      <vt:lpstr>cpu_set</vt:lpstr>
      <vt:lpstr>執行結果（system monitor）</vt:lpstr>
      <vt:lpstr>小結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21</cp:revision>
  <dcterms:created xsi:type="dcterms:W3CDTF">2019-01-31T14:35:51Z</dcterms:created>
  <dcterms:modified xsi:type="dcterms:W3CDTF">2021-04-27T05:10:30Z</dcterms:modified>
</cp:coreProperties>
</file>